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38" r:id="rId3"/>
    <p:sldId id="332" r:id="rId4"/>
    <p:sldId id="339" r:id="rId5"/>
    <p:sldId id="335" r:id="rId6"/>
    <p:sldId id="340" r:id="rId7"/>
    <p:sldId id="336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50" r:id="rId16"/>
    <p:sldId id="282" r:id="rId17"/>
    <p:sldId id="316" r:id="rId18"/>
    <p:sldId id="314" r:id="rId19"/>
    <p:sldId id="322" r:id="rId20"/>
    <p:sldId id="331" r:id="rId21"/>
    <p:sldId id="323" r:id="rId22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A0"/>
    <a:srgbClr val="66831F"/>
    <a:srgbClr val="0288A8"/>
    <a:srgbClr val="305256"/>
    <a:srgbClr val="9C7DB9"/>
    <a:srgbClr val="ABD1CB"/>
    <a:srgbClr val="16161B"/>
    <a:srgbClr val="86BCB3"/>
    <a:srgbClr val="000000"/>
    <a:srgbClr val="16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88794" autoAdjust="0"/>
  </p:normalViewPr>
  <p:slideViewPr>
    <p:cSldViewPr snapToGrid="0">
      <p:cViewPr varScale="1">
        <p:scale>
          <a:sx n="68" d="100"/>
          <a:sy n="68" d="100"/>
        </p:scale>
        <p:origin x="96" y="7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C3683-6F67-42FF-A4EB-CE07764678A8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3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3A8D2-B684-475E-8C50-4ADBACD16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1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47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A894-F88C-4549-823A-E68421846D79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0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3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98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for selecting your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A8D2-B684-475E-8C50-4ADBACD168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7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A8D2-B684-475E-8C50-4ADBACD168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 with </a:t>
            </a:r>
            <a:r>
              <a:rPr lang="en-US" dirty="0" err="1" smtClean="0"/>
              <a:t>Hamila</a:t>
            </a:r>
            <a:r>
              <a:rPr lang="en-US" dirty="0" smtClean="0"/>
              <a:t> SPMF for Non-Invasive Cardiology (and Breast Health).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Propose to renovate</a:t>
            </a:r>
            <a:r>
              <a:rPr lang="en-US" baseline="0" dirty="0" smtClean="0"/>
              <a:t> space in both the Stanford and Buchanan buildings to accommodate programs from Cal campus.</a:t>
            </a:r>
          </a:p>
          <a:p>
            <a:r>
              <a:rPr lang="en-US" baseline="0" dirty="0" smtClean="0"/>
              <a:t>Buchanan would house Breast Health Center in imaging space, all others to go to Stanford.</a:t>
            </a:r>
          </a:p>
          <a:p>
            <a:r>
              <a:rPr lang="en-US" baseline="0" dirty="0" smtClean="0"/>
              <a:t>For office space, renovations would be minor – furniture, paint.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C3C33"/>
                </a:solidFill>
              </a:rPr>
              <a:t>*</a:t>
            </a:r>
            <a:r>
              <a:rPr lang="en-US" sz="1200" dirty="0" err="1" smtClean="0">
                <a:solidFill>
                  <a:srgbClr val="4C3C33"/>
                </a:solidFill>
              </a:rPr>
              <a:t>Hartzell</a:t>
            </a:r>
            <a:r>
              <a:rPr lang="en-US" sz="1200" dirty="0" smtClean="0">
                <a:solidFill>
                  <a:srgbClr val="4C3C33"/>
                </a:solidFill>
              </a:rPr>
              <a:t> occupants, including the mail room, may need interim location during construction.</a:t>
            </a:r>
            <a:endParaRPr lang="en-US" sz="1200" dirty="0" smtClean="0"/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 -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Monteagle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 yes primarily X-ray (1580 Valencia #411, X-ray, Ultrasound, Fluoroscopy)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 Clinics- Specialty Clinics &amp;. HCC are in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Monteagle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would rename to this (YES - 1580 Valencia #106, Specialty Clinic)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A894-F88C-4549-823A-E68421846D7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11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3A8D2-B684-475E-8C50-4ADBACD168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EG Note</a:t>
            </a:r>
            <a:r>
              <a:rPr lang="en-US" baseline="0" dirty="0" smtClean="0"/>
              <a:t> </a:t>
            </a:r>
            <a:r>
              <a:rPr lang="en-US" dirty="0" smtClean="0"/>
              <a:t>– V</a:t>
            </a:r>
            <a:r>
              <a:rPr lang="en-US" baseline="0" dirty="0" smtClean="0"/>
              <a:t>erify with Tami, remain in place of Melanoma, </a:t>
            </a:r>
            <a:r>
              <a:rPr lang="en-US" baseline="0" dirty="0" err="1" smtClean="0"/>
              <a:t>Head&amp;Neck</a:t>
            </a:r>
            <a:r>
              <a:rPr lang="en-US" baseline="0" dirty="0" smtClean="0"/>
              <a:t> SPMF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Clean up Pharm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A894-F88C-4549-823A-E68421846D79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54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1A894-F88C-4549-823A-E68421846D79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 b="1">
                <a:solidFill>
                  <a:srgbClr val="00AA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8B0C-94A6-4E2A-AD9D-DC395D906229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F21-E64E-4BF7-A690-DB8846B44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52431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plate"/>
          <p:cNvSpPr/>
          <p:nvPr userDrawn="1"/>
        </p:nvSpPr>
        <p:spPr>
          <a:xfrm>
            <a:off x="1" y="0"/>
            <a:ext cx="12193127" cy="686102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528" y="-47264"/>
            <a:ext cx="10732155" cy="1841229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524F50"/>
                </a:solidFill>
                <a:latin typeface="Minion Pro" panose="020405030503060202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1473" y="1793965"/>
            <a:ext cx="10726208" cy="76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08599"/>
                </a:solidFill>
                <a:latin typeface="Arial"/>
                <a:cs typeface="Arial"/>
              </a:defRPr>
            </a:lvl1pPr>
            <a:lvl2pPr marL="609483" indent="0">
              <a:buFontTx/>
              <a:buNone/>
              <a:defRPr>
                <a:solidFill>
                  <a:srgbClr val="646469"/>
                </a:solidFill>
                <a:latin typeface="Arial"/>
                <a:cs typeface="Arial"/>
              </a:defRPr>
            </a:lvl2pPr>
            <a:lvl3pPr marL="1218968" indent="0">
              <a:buFontTx/>
              <a:buNone/>
              <a:defRPr>
                <a:solidFill>
                  <a:srgbClr val="646469"/>
                </a:solidFill>
                <a:latin typeface="Arial"/>
                <a:cs typeface="Arial"/>
              </a:defRPr>
            </a:lvl3pPr>
            <a:lvl4pPr marL="1828453" indent="0">
              <a:buFontTx/>
              <a:buNone/>
              <a:defRPr>
                <a:solidFill>
                  <a:srgbClr val="646469"/>
                </a:solidFill>
                <a:latin typeface="Arial"/>
                <a:cs typeface="Arial"/>
              </a:defRPr>
            </a:lvl4pPr>
            <a:lvl5pPr marL="2437936" indent="0">
              <a:buFontTx/>
              <a:buNone/>
              <a:defRPr>
                <a:solidFill>
                  <a:srgbClr val="6464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1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oad Sig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2" y="2808774"/>
            <a:ext cx="4258982" cy="4049225"/>
          </a:xfrm>
          <a:prstGeom prst="rect">
            <a:avLst/>
          </a:prstGeom>
        </p:spPr>
      </p:pic>
      <p:pic>
        <p:nvPicPr>
          <p:cNvPr id="10" name="Logo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63" y="5833935"/>
            <a:ext cx="3371850" cy="108585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098" y="4098378"/>
            <a:ext cx="7959811" cy="638369"/>
          </a:xfrm>
        </p:spPr>
        <p:txBody>
          <a:bodyPr>
            <a:noAutofit/>
          </a:bodyPr>
          <a:lstStyle>
            <a:lvl1pPr marL="0" indent="0" algn="l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125098" y="86497"/>
            <a:ext cx="8066902" cy="4201297"/>
          </a:xfrm>
        </p:spPr>
        <p:txBody>
          <a:bodyPr anchor="b"/>
          <a:lstStyle>
            <a:lvl1pPr algn="l">
              <a:defRPr sz="8800" b="1">
                <a:solidFill>
                  <a:srgbClr val="00AA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5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8B0C-94A6-4E2A-AD9D-DC395D906229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F21-E64E-4BF7-A690-DB8846B44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068997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632" y="563671"/>
            <a:ext cx="7941502" cy="475989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357" y="1929008"/>
            <a:ext cx="4516764" cy="4634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647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632" y="563671"/>
            <a:ext cx="7941502" cy="475989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357" y="1929008"/>
            <a:ext cx="4516764" cy="4634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7942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632" y="563671"/>
            <a:ext cx="7941502" cy="475989"/>
          </a:xfrm>
        </p:spPr>
        <p:txBody>
          <a:bodyPr anchor="t"/>
          <a:lstStyle>
            <a:lvl1pPr>
              <a:defRPr sz="5400" b="1" cap="none" baseline="0">
                <a:solidFill>
                  <a:srgbClr val="00AA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357" y="1929008"/>
            <a:ext cx="4516764" cy="4634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13246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223157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8B0C-94A6-4E2A-AD9D-DC395D906229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F21-E64E-4BF7-A690-DB8846B446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43832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8B0C-94A6-4E2A-AD9D-DC395D906229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AF21-E64E-4BF7-A690-DB8846B446B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763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C8B0C-94A6-4E2A-AD9D-DC395D906229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AF21-E64E-4BF7-A690-DB8846B44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79" r:id="rId5"/>
    <p:sldLayoutId id="2147483680" r:id="rId6"/>
    <p:sldLayoutId id="2147483666" r:id="rId7"/>
    <p:sldLayoutId id="2147483652" r:id="rId8"/>
    <p:sldLayoutId id="2147483655" r:id="rId9"/>
    <p:sldLayoutId id="2147483681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00AAA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187728" y="4010696"/>
            <a:ext cx="7959811" cy="6383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We’re Moving Signs, Arrows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49942" y="86497"/>
            <a:ext cx="8066902" cy="4201297"/>
          </a:xfrm>
        </p:spPr>
        <p:txBody>
          <a:bodyPr/>
          <a:lstStyle/>
          <a:p>
            <a:r>
              <a:rPr lang="en-US" sz="7200" dirty="0" smtClean="0"/>
              <a:t>Transition </a:t>
            </a:r>
            <a:r>
              <a:rPr lang="en-US" sz="7200" b="0" dirty="0" smtClean="0"/>
              <a:t>Packet</a:t>
            </a:r>
            <a:endParaRPr lang="en-US" sz="7200" b="0" dirty="0"/>
          </a:p>
        </p:txBody>
      </p:sp>
    </p:spTree>
    <p:extLst>
      <p:ext uri="{BB962C8B-B14F-4D97-AF65-F5344CB8AC3E}">
        <p14:creationId xmlns:p14="http://schemas.microsoft.com/office/powerpoint/2010/main" val="12330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5400000">
            <a:off x="6319427" y="3956055"/>
            <a:ext cx="2641694" cy="925433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/>
          <p:cNvSpPr/>
          <p:nvPr/>
        </p:nvSpPr>
        <p:spPr>
          <a:xfrm>
            <a:off x="4403188" y="3097924"/>
            <a:ext cx="3699803" cy="925433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ight Arrow 3"/>
          <p:cNvSpPr/>
          <p:nvPr/>
        </p:nvSpPr>
        <p:spPr>
          <a:xfrm rot="16200000">
            <a:off x="3303910" y="1422834"/>
            <a:ext cx="3169230" cy="2025748"/>
          </a:xfrm>
          <a:prstGeom prst="rightArrow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2339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Visitors This </a:t>
            </a:r>
            <a:r>
              <a:rPr lang="en-US" sz="3200" b="1" dirty="0" smtClean="0">
                <a:solidFill>
                  <a:schemeClr val="bg1"/>
                </a:solidFill>
              </a:rPr>
              <a:t>Way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2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5400000">
            <a:off x="3543057" y="3956056"/>
            <a:ext cx="2641694" cy="925433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" name="Rectangle 1"/>
          <p:cNvSpPr/>
          <p:nvPr/>
        </p:nvSpPr>
        <p:spPr>
          <a:xfrm>
            <a:off x="4403188" y="3097924"/>
            <a:ext cx="3699803" cy="925433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ight Arrow 3"/>
          <p:cNvSpPr/>
          <p:nvPr/>
        </p:nvSpPr>
        <p:spPr>
          <a:xfrm rot="16200000">
            <a:off x="6004906" y="1422834"/>
            <a:ext cx="3169230" cy="2025748"/>
          </a:xfrm>
          <a:prstGeom prst="rightArrow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2339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Visitors This </a:t>
            </a:r>
            <a:r>
              <a:rPr lang="en-US" sz="3200" b="1" dirty="0" smtClean="0">
                <a:solidFill>
                  <a:schemeClr val="bg1"/>
                </a:solidFill>
              </a:rPr>
              <a:t>Way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5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16200000">
            <a:off x="1832317" y="2134771"/>
            <a:ext cx="4452426" cy="2025748"/>
          </a:xfrm>
          <a:prstGeom prst="rightArrow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71404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AA0"/>
                </a:solidFill>
              </a:rPr>
              <a:t>Visitors This </a:t>
            </a:r>
            <a:r>
              <a:rPr lang="en-US" sz="3200" b="1" dirty="0" smtClean="0">
                <a:solidFill>
                  <a:srgbClr val="00AAA0"/>
                </a:solidFill>
              </a:rPr>
              <a:t>Way</a:t>
            </a:r>
            <a:endParaRPr lang="en-US" sz="3200" b="1" dirty="0">
              <a:solidFill>
                <a:srgbClr val="00AA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7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2982352" y="2504050"/>
            <a:ext cx="6457071" cy="202574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New Patients To Shuttle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939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10800000">
            <a:off x="2982352" y="2504050"/>
            <a:ext cx="6457071" cy="202574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2339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New Patients to Shuttle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7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16200000">
            <a:off x="1832317" y="2134771"/>
            <a:ext cx="4452426" cy="20257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1404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New Patients </a:t>
            </a:r>
            <a:r>
              <a:rPr lang="en-US" sz="3200" b="1" dirty="0">
                <a:solidFill>
                  <a:srgbClr val="FF0000"/>
                </a:solidFill>
              </a:rPr>
              <a:t>This </a:t>
            </a:r>
            <a:r>
              <a:rPr lang="en-US" sz="3200" b="1" dirty="0" smtClean="0">
                <a:solidFill>
                  <a:srgbClr val="FF0000"/>
                </a:solidFill>
              </a:rPr>
              <a:t>Way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8057" cy="3306123"/>
          </a:xfrm>
        </p:spPr>
        <p:txBody>
          <a:bodyPr anchor="b" anchorCtr="0"/>
          <a:lstStyle/>
          <a:p>
            <a:r>
              <a:rPr lang="en-US" dirty="0" smtClean="0"/>
              <a:t>The following are hidden slides.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780429"/>
            <a:ext cx="10515600" cy="239653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if appropriate, review for accuracy.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09728"/>
            <a:ext cx="10515600" cy="842851"/>
          </a:xfrm>
        </p:spPr>
        <p:txBody>
          <a:bodyPr/>
          <a:lstStyle/>
          <a:p>
            <a:r>
              <a:rPr lang="en-US" sz="4000" dirty="0" smtClean="0"/>
              <a:t>2018 MBC Campus Programs</a:t>
            </a:r>
            <a:endParaRPr lang="en-US" sz="4000" dirty="0"/>
          </a:p>
        </p:txBody>
      </p:sp>
      <p:sp>
        <p:nvSpPr>
          <p:cNvPr id="9" name="Grey Rip"/>
          <p:cNvSpPr/>
          <p:nvPr/>
        </p:nvSpPr>
        <p:spPr>
          <a:xfrm rot="16200000">
            <a:off x="667102" y="1463728"/>
            <a:ext cx="2491779" cy="28201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Remain in place</a:t>
            </a:r>
            <a:endParaRPr lang="en-US" sz="2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M Grey Rip"/>
          <p:cNvSpPr/>
          <p:nvPr/>
        </p:nvSpPr>
        <p:spPr>
          <a:xfrm rot="16200000">
            <a:off x="6275633" y="1518786"/>
            <a:ext cx="2491779" cy="27100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Remain in Place</a:t>
            </a:r>
            <a:endParaRPr lang="en-US" sz="2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6628746" y="2869993"/>
            <a:ext cx="2195640" cy="1157671"/>
            <a:chOff x="7362826" y="4952787"/>
            <a:chExt cx="2195640" cy="1157671"/>
          </a:xfrm>
        </p:grpSpPr>
        <p:grpSp>
          <p:nvGrpSpPr>
            <p:cNvPr id="13" name="Group 12"/>
            <p:cNvGrpSpPr/>
            <p:nvPr/>
          </p:nvGrpSpPr>
          <p:grpSpPr>
            <a:xfrm>
              <a:off x="7363906" y="4952787"/>
              <a:ext cx="2194560" cy="557784"/>
              <a:chOff x="3036257" y="1514"/>
              <a:chExt cx="2597876" cy="55938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66831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Imaging</a:t>
                </a:r>
                <a:endParaRPr lang="en-US" sz="1800" kern="1200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362826" y="5552674"/>
              <a:ext cx="2194560" cy="557784"/>
              <a:chOff x="3036257" y="1514"/>
              <a:chExt cx="2597876" cy="55938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66831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Specialty Clinics </a:t>
                </a:r>
                <a:br>
                  <a:rPr lang="en-US" sz="1800" kern="1200" dirty="0" smtClean="0"/>
                </a:br>
                <a:r>
                  <a:rPr lang="en-US" sz="1800" kern="1200" dirty="0" smtClean="0"/>
                  <a:t>&amp; HCC</a:t>
                </a:r>
                <a:endParaRPr lang="en-US" sz="1800" kern="120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6632389" y="1661762"/>
            <a:ext cx="2194560" cy="1161402"/>
            <a:chOff x="7049759" y="1382362"/>
            <a:chExt cx="2194560" cy="1161402"/>
          </a:xfrm>
        </p:grpSpPr>
        <p:grpSp>
          <p:nvGrpSpPr>
            <p:cNvPr id="39" name="Group 38"/>
            <p:cNvGrpSpPr/>
            <p:nvPr/>
          </p:nvGrpSpPr>
          <p:grpSpPr>
            <a:xfrm>
              <a:off x="7049759" y="1382362"/>
              <a:ext cx="2194560" cy="557784"/>
              <a:chOff x="3036257" y="1514"/>
              <a:chExt cx="2597876" cy="559384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66831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Lab Draw</a:t>
                </a:r>
                <a:endParaRPr lang="en-US" sz="1800" kern="12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049759" y="1985980"/>
              <a:ext cx="2194560" cy="557784"/>
              <a:chOff x="1441" y="497"/>
              <a:chExt cx="2949810" cy="695632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441" y="497"/>
                <a:ext cx="2949810" cy="695632"/>
              </a:xfrm>
              <a:prstGeom prst="roundRect">
                <a:avLst>
                  <a:gd name="adj" fmla="val 10000"/>
                </a:avLst>
              </a:prstGeom>
              <a:solidFill>
                <a:srgbClr val="66831F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ounded Rectangle 4"/>
              <p:cNvSpPr/>
              <p:nvPr/>
            </p:nvSpPr>
            <p:spPr>
              <a:xfrm>
                <a:off x="21815" y="20871"/>
                <a:ext cx="2909062" cy="65488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Retail (Walgreens)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93372" y="1681553"/>
            <a:ext cx="2194560" cy="2336710"/>
            <a:chOff x="1975190" y="1402153"/>
            <a:chExt cx="2194560" cy="2336710"/>
          </a:xfrm>
        </p:grpSpPr>
        <p:grpSp>
          <p:nvGrpSpPr>
            <p:cNvPr id="51" name="Group 50"/>
            <p:cNvGrpSpPr/>
            <p:nvPr/>
          </p:nvGrpSpPr>
          <p:grpSpPr>
            <a:xfrm>
              <a:off x="1975190" y="2588103"/>
              <a:ext cx="2194560" cy="557784"/>
              <a:chOff x="1441" y="4250"/>
              <a:chExt cx="2949810" cy="736781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1441" y="4250"/>
                <a:ext cx="2949810" cy="736781"/>
              </a:xfrm>
              <a:prstGeom prst="roundRect">
                <a:avLst>
                  <a:gd name="adj" fmla="val 10000"/>
                </a:avLst>
              </a:prstGeom>
              <a:solidFill>
                <a:srgbClr val="02688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Rounded Rectangle 4"/>
              <p:cNvSpPr/>
              <p:nvPr/>
            </p:nvSpPr>
            <p:spPr>
              <a:xfrm>
                <a:off x="23021" y="25830"/>
                <a:ext cx="2906650" cy="6936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Diabetes Center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975190" y="1402153"/>
              <a:ext cx="2194560" cy="557784"/>
              <a:chOff x="1441" y="1513"/>
              <a:chExt cx="2949810" cy="861089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1441" y="1513"/>
                <a:ext cx="2949810" cy="861089"/>
              </a:xfrm>
              <a:prstGeom prst="roundRect">
                <a:avLst>
                  <a:gd name="adj" fmla="val 10000"/>
                </a:avLst>
              </a:prstGeom>
              <a:solidFill>
                <a:srgbClr val="02688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Rounded Rectangle 4"/>
              <p:cNvSpPr/>
              <p:nvPr/>
            </p:nvSpPr>
            <p:spPr>
              <a:xfrm>
                <a:off x="26661" y="26734"/>
                <a:ext cx="2899370" cy="81064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Breast Health</a:t>
                </a:r>
                <a:endParaRPr lang="en-US" sz="1800" kern="1200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975190" y="3181079"/>
              <a:ext cx="2194560" cy="557784"/>
              <a:chOff x="0" y="0"/>
              <a:chExt cx="2952694" cy="80085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0" y="0"/>
                <a:ext cx="2952694" cy="800853"/>
              </a:xfrm>
              <a:prstGeom prst="roundRect">
                <a:avLst>
                  <a:gd name="adj" fmla="val 10000"/>
                </a:avLst>
              </a:prstGeom>
              <a:solidFill>
                <a:srgbClr val="02688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Rounded Rectangle 4"/>
              <p:cNvSpPr/>
              <p:nvPr/>
            </p:nvSpPr>
            <p:spPr>
              <a:xfrm>
                <a:off x="23456" y="23456"/>
                <a:ext cx="2905782" cy="7539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EVS Offices</a:t>
                </a:r>
                <a:endParaRPr lang="en-US" sz="1800" kern="1200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975190" y="1995128"/>
              <a:ext cx="2194560" cy="557784"/>
              <a:chOff x="1441" y="1412"/>
              <a:chExt cx="2949810" cy="714900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1441" y="1412"/>
                <a:ext cx="2949810" cy="714900"/>
              </a:xfrm>
              <a:prstGeom prst="roundRect">
                <a:avLst>
                  <a:gd name="adj" fmla="val 10000"/>
                </a:avLst>
              </a:prstGeom>
              <a:solidFill>
                <a:srgbClr val="026880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Rounded Rectangle 4"/>
              <p:cNvSpPr/>
              <p:nvPr/>
            </p:nvSpPr>
            <p:spPr>
              <a:xfrm>
                <a:off x="22380" y="22351"/>
                <a:ext cx="2907932" cy="6730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Chapel</a:t>
                </a:r>
                <a:endParaRPr lang="en-US" sz="1800" kern="1200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8941850" y="1659781"/>
            <a:ext cx="2194560" cy="2342145"/>
            <a:chOff x="9634986" y="1659781"/>
            <a:chExt cx="2194560" cy="2342145"/>
          </a:xfrm>
        </p:grpSpPr>
        <p:grpSp>
          <p:nvGrpSpPr>
            <p:cNvPr id="16" name="Group 15"/>
            <p:cNvGrpSpPr/>
            <p:nvPr/>
          </p:nvGrpSpPr>
          <p:grpSpPr>
            <a:xfrm>
              <a:off x="9634986" y="2254568"/>
              <a:ext cx="2194560" cy="557784"/>
              <a:chOff x="3036257" y="1514"/>
              <a:chExt cx="2597876" cy="559384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Info Services &amp; </a:t>
                </a:r>
                <a:r>
                  <a:rPr lang="en-US" dirty="0" err="1" smtClean="0"/>
                  <a:t>Auxilio</a:t>
                </a:r>
                <a:endParaRPr lang="en-US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634986" y="1659781"/>
              <a:ext cx="2194560" cy="557784"/>
              <a:chOff x="3036257" y="1514"/>
              <a:chExt cx="2597876" cy="559384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70AD47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Engineering</a:t>
                </a:r>
                <a:endParaRPr lang="en-US" sz="1800" kern="1200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9634986" y="2849355"/>
              <a:ext cx="2194560" cy="557784"/>
              <a:chOff x="3036257" y="1514"/>
              <a:chExt cx="2597876" cy="559384"/>
            </a:xfrm>
          </p:grpSpPr>
          <p:sp>
            <p:nvSpPr>
              <p:cNvPr id="73" name="Rounded Rectangle 72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Interpreter Services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9634986" y="3444142"/>
              <a:ext cx="2194560" cy="557784"/>
              <a:chOff x="3036257" y="1514"/>
              <a:chExt cx="2597876" cy="559384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3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Newborn Connections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087309" y="4923750"/>
            <a:ext cx="2194560" cy="1777720"/>
            <a:chOff x="1780445" y="4923750"/>
            <a:chExt cx="2194560" cy="1777720"/>
          </a:xfrm>
        </p:grpSpPr>
        <p:grpSp>
          <p:nvGrpSpPr>
            <p:cNvPr id="36" name="Group 35"/>
            <p:cNvGrpSpPr/>
            <p:nvPr/>
          </p:nvGrpSpPr>
          <p:grpSpPr>
            <a:xfrm>
              <a:off x="1780445" y="6143686"/>
              <a:ext cx="2194560" cy="557784"/>
              <a:chOff x="3036257" y="1514"/>
              <a:chExt cx="2597876" cy="55938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grpFill/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Cardiac Rehab</a:t>
                </a:r>
                <a:endParaRPr lang="en-US" sz="1800" kern="1200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80445" y="5533718"/>
              <a:ext cx="2194560" cy="557784"/>
              <a:chOff x="1441" y="2149"/>
              <a:chExt cx="2949810" cy="644846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441" y="2149"/>
                <a:ext cx="2949810" cy="644846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Rounded Rectangle 4"/>
              <p:cNvSpPr/>
              <p:nvPr/>
            </p:nvSpPr>
            <p:spPr>
              <a:xfrm>
                <a:off x="20328" y="21036"/>
                <a:ext cx="2912036" cy="6070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Antepartum Testing</a:t>
                </a:r>
                <a:endParaRPr lang="en-US" sz="1800" kern="1200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780445" y="4923750"/>
              <a:ext cx="2194560" cy="557784"/>
              <a:chOff x="1441" y="1751"/>
              <a:chExt cx="2949810" cy="870861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441" y="1751"/>
                <a:ext cx="2949810" cy="870861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Rounded Rectangle 4"/>
              <p:cNvSpPr/>
              <p:nvPr/>
            </p:nvSpPr>
            <p:spPr>
              <a:xfrm>
                <a:off x="26948" y="27258"/>
                <a:ext cx="2898796" cy="81984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Admin</a:t>
                </a:r>
                <a:endParaRPr lang="en-US" sz="1800" kern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392881" y="4923750"/>
            <a:ext cx="2194560" cy="1777720"/>
            <a:chOff x="4086017" y="4923750"/>
            <a:chExt cx="2194560" cy="1777720"/>
          </a:xfrm>
        </p:grpSpPr>
        <p:grpSp>
          <p:nvGrpSpPr>
            <p:cNvPr id="33" name="Group 32"/>
            <p:cNvGrpSpPr/>
            <p:nvPr/>
          </p:nvGrpSpPr>
          <p:grpSpPr>
            <a:xfrm>
              <a:off x="4086017" y="4923750"/>
              <a:ext cx="2194560" cy="557784"/>
              <a:chOff x="3036257" y="1514"/>
              <a:chExt cx="2597876" cy="55938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Clinical Research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4086017" y="5533718"/>
              <a:ext cx="2194560" cy="557784"/>
              <a:chOff x="3036257" y="1514"/>
              <a:chExt cx="2597876" cy="559384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Engineering</a:t>
                </a:r>
              </a:p>
            </p:txBody>
          </p:sp>
          <p:sp>
            <p:nvSpPr>
              <p:cNvPr id="77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dirty="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086017" y="6143686"/>
              <a:ext cx="2194560" cy="557784"/>
              <a:chOff x="3036257" y="1514"/>
              <a:chExt cx="2597876" cy="559384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/>
                  <a:t>Pulmonary </a:t>
                </a:r>
                <a:r>
                  <a:rPr lang="en-US" dirty="0" smtClean="0"/>
                  <a:t>Function </a:t>
                </a:r>
                <a:r>
                  <a:rPr lang="en-US" dirty="0"/>
                  <a:t>Lab</a:t>
                </a:r>
              </a:p>
            </p:txBody>
          </p:sp>
          <p:sp>
            <p:nvSpPr>
              <p:cNvPr id="86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dirty="0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392881" y="1662517"/>
            <a:ext cx="2194560" cy="1776219"/>
            <a:chOff x="4086017" y="1662517"/>
            <a:chExt cx="2194560" cy="1776219"/>
          </a:xfrm>
        </p:grpSpPr>
        <p:grpSp>
          <p:nvGrpSpPr>
            <p:cNvPr id="42" name="Group 41"/>
            <p:cNvGrpSpPr/>
            <p:nvPr/>
          </p:nvGrpSpPr>
          <p:grpSpPr>
            <a:xfrm>
              <a:off x="4086017" y="1662517"/>
              <a:ext cx="2194560" cy="557784"/>
              <a:chOff x="3036257" y="1514"/>
              <a:chExt cx="2597876" cy="55938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0288A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Admin</a:t>
                </a:r>
                <a:endParaRPr lang="en-US" sz="1800" kern="1200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086017" y="2271734"/>
              <a:ext cx="2194560" cy="557784"/>
              <a:chOff x="3036257" y="1514"/>
              <a:chExt cx="2597876" cy="559384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0288A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0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Care Coordination</a:t>
                </a:r>
                <a:endParaRPr lang="en-US" sz="1800" kern="1200" dirty="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086017" y="2880952"/>
              <a:ext cx="2194560" cy="557784"/>
              <a:chOff x="3036257" y="1514"/>
              <a:chExt cx="2597876" cy="559384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3036257" y="1514"/>
                <a:ext cx="2597876" cy="559384"/>
              </a:xfrm>
              <a:prstGeom prst="roundRect">
                <a:avLst>
                  <a:gd name="adj" fmla="val 10000"/>
                </a:avLst>
              </a:prstGeom>
              <a:solidFill>
                <a:srgbClr val="0288A8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9" name="Rounded Rectangle 4"/>
              <p:cNvSpPr/>
              <p:nvPr/>
            </p:nvSpPr>
            <p:spPr>
              <a:xfrm>
                <a:off x="3052641" y="17898"/>
                <a:ext cx="2565108" cy="52661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68580" rIns="0" bIns="68580" numCol="1" spcCol="1270" anchor="ctr" anchorCtr="0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Scheduling</a:t>
                </a:r>
                <a:endParaRPr lang="en-US" dirty="0"/>
              </a:p>
            </p:txBody>
          </p:sp>
        </p:grpSp>
      </p:grpSp>
      <p:sp>
        <p:nvSpPr>
          <p:cNvPr id="5" name="1912"/>
          <p:cNvSpPr txBox="1"/>
          <p:nvPr/>
        </p:nvSpPr>
        <p:spPr>
          <a:xfrm>
            <a:off x="1087309" y="1159149"/>
            <a:ext cx="278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1912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Mont"/>
          <p:cNvSpPr txBox="1"/>
          <p:nvPr/>
        </p:nvSpPr>
        <p:spPr>
          <a:xfrm>
            <a:off x="6533254" y="1159149"/>
            <a:ext cx="441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Monteagle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1580 Valencia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Hartz"/>
          <p:cNvSpPr txBox="1"/>
          <p:nvPr/>
        </p:nvSpPr>
        <p:spPr>
          <a:xfrm>
            <a:off x="1078445" y="4456283"/>
            <a:ext cx="46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Hartzell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Bldg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(new in 2019)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8928009" y="4038929"/>
            <a:ext cx="2194560" cy="557784"/>
          </a:xfrm>
          <a:prstGeom prst="roundRect">
            <a:avLst>
              <a:gd name="adj" fmla="val 1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tIns="0" bIns="45720" anchor="ctr" anchorCtr="0"/>
          <a:lstStyle/>
          <a:p>
            <a:r>
              <a:rPr lang="en-US" dirty="0" smtClean="0"/>
              <a:t>Non-Invasive Cardiology</a:t>
            </a:r>
            <a:endParaRPr lang="en-US" dirty="0"/>
          </a:p>
        </p:txBody>
      </p:sp>
      <p:sp>
        <p:nvSpPr>
          <p:cNvPr id="94" name="Rounded Rectangle 93"/>
          <p:cNvSpPr/>
          <p:nvPr/>
        </p:nvSpPr>
        <p:spPr>
          <a:xfrm>
            <a:off x="5698453" y="4923750"/>
            <a:ext cx="2194560" cy="557784"/>
          </a:xfrm>
          <a:prstGeom prst="roundRect">
            <a:avLst>
              <a:gd name="adj" fmla="val 1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/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/>
              <a:t>Pulmonary Rehab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3392881" y="3493821"/>
            <a:ext cx="2194560" cy="557784"/>
          </a:xfrm>
          <a:prstGeom prst="roundRect">
            <a:avLst>
              <a:gd name="adj" fmla="val 10000"/>
            </a:avLst>
          </a:prstGeom>
          <a:solidFill>
            <a:srgbClr val="0288A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/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Volunteers Office</a:t>
            </a:r>
          </a:p>
        </p:txBody>
      </p:sp>
    </p:spTree>
    <p:extLst>
      <p:ext uri="{BB962C8B-B14F-4D97-AF65-F5344CB8AC3E}">
        <p14:creationId xmlns:p14="http://schemas.microsoft.com/office/powerpoint/2010/main" val="378729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0" grpId="0" animBg="1"/>
      <p:bldP spid="5" grpId="0"/>
      <p:bldP spid="92" grpId="0"/>
      <p:bldP spid="93" grpId="0"/>
      <p:bldP spid="91" grpId="0" animBg="1"/>
      <p:bldP spid="94" grpId="0" animBg="1"/>
      <p:bldP spid="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60" y="2126890"/>
            <a:ext cx="1018388" cy="367848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46370" y="185166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10200" y="186690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14010" y="213360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208270" y="222504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52160" y="202311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8850" y="210693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825490" y="225933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59370" y="199517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158990" y="402717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928360" y="447675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57500" y="456057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24150" y="671322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75660" y="2152650"/>
            <a:ext cx="171450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276600" y="2179320"/>
            <a:ext cx="171450" cy="1714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34940" y="2023110"/>
            <a:ext cx="171450" cy="1714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124450" y="4015740"/>
            <a:ext cx="171450" cy="1714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19800" y="5676900"/>
            <a:ext cx="171450" cy="1714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75509" y="0"/>
            <a:ext cx="4316492" cy="6858001"/>
          </a:xfrm>
          <a:prstGeom prst="rect">
            <a:avLst/>
          </a:prstGeom>
          <a:solidFill>
            <a:srgbClr val="00AAA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188720" rIns="0" numCol="2" spcCol="182880" rtlCol="0" anchor="t" anchorCtr="0"/>
          <a:lstStyle/>
          <a:p>
            <a:r>
              <a:rPr lang="en-US" b="1" dirty="0" smtClean="0"/>
              <a:t>1580 Valencia St</a:t>
            </a:r>
          </a:p>
          <a:p>
            <a:r>
              <a:rPr lang="en-US" b="1" dirty="0" smtClean="0"/>
              <a:t>3830 California St</a:t>
            </a:r>
          </a:p>
          <a:p>
            <a:r>
              <a:rPr lang="en-US" b="1" dirty="0" smtClean="0"/>
              <a:t>2100 Webster St</a:t>
            </a:r>
          </a:p>
          <a:p>
            <a:r>
              <a:rPr lang="en-US" b="1" dirty="0" smtClean="0"/>
              <a:t>45 Castro St</a:t>
            </a:r>
          </a:p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  55 Second St</a:t>
            </a:r>
          </a:p>
          <a:p>
            <a:r>
              <a:rPr lang="en-US" b="1" dirty="0" smtClean="0"/>
              <a:t>  350 Rhode Is St.</a:t>
            </a:r>
          </a:p>
          <a:p>
            <a:r>
              <a:rPr lang="en-US" b="1" dirty="0" smtClean="0"/>
              <a:t>  595 Buckingham</a:t>
            </a:r>
          </a:p>
          <a:p>
            <a:r>
              <a:rPr lang="en-US" b="1" dirty="0"/>
              <a:t> </a:t>
            </a:r>
            <a:r>
              <a:rPr lang="en-US" b="1" dirty="0" smtClean="0"/>
              <a:t> 899 Valencia St</a:t>
            </a:r>
          </a:p>
          <a:p>
            <a:r>
              <a:rPr lang="en-US" b="1" dirty="0" smtClean="0"/>
              <a:t>1375 Sutter St</a:t>
            </a:r>
          </a:p>
          <a:p>
            <a:r>
              <a:rPr lang="en-US" b="1" dirty="0" smtClean="0"/>
              <a:t>1500 Van Ness Ave</a:t>
            </a:r>
          </a:p>
          <a:p>
            <a:r>
              <a:rPr lang="en-US" b="1" dirty="0" smtClean="0"/>
              <a:t>1580 Valencia St</a:t>
            </a:r>
          </a:p>
          <a:p>
            <a:r>
              <a:rPr lang="en-US" b="1" dirty="0" smtClean="0"/>
              <a:t>1625 Van Ness Ave</a:t>
            </a:r>
          </a:p>
          <a:p>
            <a:r>
              <a:rPr lang="en-US" b="1" dirty="0" smtClean="0"/>
              <a:t>2100 Webster St</a:t>
            </a:r>
          </a:p>
          <a:p>
            <a:r>
              <a:rPr lang="en-US" b="1" dirty="0" smtClean="0"/>
              <a:t>2300 California St</a:t>
            </a:r>
          </a:p>
          <a:p>
            <a:r>
              <a:rPr lang="en-US" b="1" dirty="0"/>
              <a:t>2323 Sacramento </a:t>
            </a:r>
            <a:r>
              <a:rPr lang="en-US" b="1" dirty="0" smtClean="0"/>
              <a:t>St</a:t>
            </a:r>
            <a:endParaRPr lang="en-US" b="1" dirty="0"/>
          </a:p>
          <a:p>
            <a:r>
              <a:rPr lang="en-US" b="1" dirty="0" smtClean="0"/>
              <a:t>2324 </a:t>
            </a:r>
            <a:r>
              <a:rPr lang="en-US" b="1" dirty="0"/>
              <a:t>Sacramento </a:t>
            </a:r>
            <a:r>
              <a:rPr lang="en-US" b="1" dirty="0" smtClean="0"/>
              <a:t>St</a:t>
            </a:r>
            <a:endParaRPr lang="en-US" b="1" dirty="0"/>
          </a:p>
          <a:p>
            <a:r>
              <a:rPr lang="en-US" b="1" dirty="0" smtClean="0"/>
              <a:t>2340 Clay St</a:t>
            </a:r>
          </a:p>
          <a:p>
            <a:r>
              <a:rPr lang="en-US" b="1" dirty="0" smtClean="0"/>
              <a:t>3700 California St</a:t>
            </a:r>
          </a:p>
          <a:p>
            <a:r>
              <a:rPr lang="en-US" b="1" dirty="0" smtClean="0"/>
              <a:t>3801 Sacramento St</a:t>
            </a:r>
          </a:p>
          <a:p>
            <a:r>
              <a:rPr lang="en-US" b="1" dirty="0" smtClean="0"/>
              <a:t>3838 California St</a:t>
            </a:r>
          </a:p>
          <a:p>
            <a:r>
              <a:rPr lang="en-US" b="1" dirty="0" smtClean="0"/>
              <a:t>1431 Noriega St</a:t>
            </a:r>
          </a:p>
          <a:p>
            <a:r>
              <a:rPr lang="en-US" b="1" dirty="0" smtClean="0"/>
              <a:t>Castro &amp; </a:t>
            </a:r>
            <a:r>
              <a:rPr lang="en-US" b="1" dirty="0" err="1" smtClean="0"/>
              <a:t>Duboce</a:t>
            </a:r>
            <a:r>
              <a:rPr lang="en-US" b="1" dirty="0" smtClean="0"/>
              <a:t> St</a:t>
            </a:r>
          </a:p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00909" y="563671"/>
            <a:ext cx="4291092" cy="566629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MOB     Clinics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993" y="111169"/>
            <a:ext cx="8548048" cy="842851"/>
          </a:xfrm>
        </p:spPr>
        <p:txBody>
          <a:bodyPr/>
          <a:lstStyle/>
          <a:p>
            <a:r>
              <a:rPr lang="en-US" sz="4000" dirty="0" smtClean="0"/>
              <a:t>2020 Future State</a:t>
            </a:r>
            <a:endParaRPr lang="en-US" sz="4000" dirty="0"/>
          </a:p>
        </p:txBody>
      </p:sp>
      <p:grpSp>
        <p:nvGrpSpPr>
          <p:cNvPr id="51" name="Group 50"/>
          <p:cNvGrpSpPr/>
          <p:nvPr/>
        </p:nvGrpSpPr>
        <p:grpSpPr>
          <a:xfrm>
            <a:off x="2385732" y="3299774"/>
            <a:ext cx="2194560" cy="557784"/>
            <a:chOff x="1441" y="4250"/>
            <a:chExt cx="2949810" cy="736781"/>
          </a:xfrm>
        </p:grpSpPr>
        <p:sp>
          <p:nvSpPr>
            <p:cNvPr id="52" name="Rounded Rectangle 51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Informatics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85732" y="1498741"/>
            <a:ext cx="2194560" cy="557784"/>
            <a:chOff x="1441" y="1513"/>
            <a:chExt cx="2949810" cy="861089"/>
          </a:xfrm>
        </p:grpSpPr>
        <p:sp>
          <p:nvSpPr>
            <p:cNvPr id="55" name="Rounded Rectangle 54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Accreditation &amp; </a:t>
              </a:r>
              <a:r>
                <a:rPr lang="en-US" dirty="0" smtClean="0"/>
                <a:t>Licensing</a:t>
              </a:r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385732" y="2104353"/>
            <a:ext cx="2194560" cy="557784"/>
            <a:chOff x="1441" y="1412"/>
            <a:chExt cx="2949810" cy="714900"/>
          </a:xfrm>
          <a:solidFill>
            <a:srgbClr val="0288A8"/>
          </a:solidFill>
        </p:grpSpPr>
        <p:sp>
          <p:nvSpPr>
            <p:cNvPr id="64" name="Rounded Rectangle 63"/>
            <p:cNvSpPr/>
            <p:nvPr/>
          </p:nvSpPr>
          <p:spPr>
            <a:xfrm>
              <a:off x="1441" y="1412"/>
              <a:ext cx="2949810" cy="71490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ounded Rectangle 4"/>
            <p:cNvSpPr/>
            <p:nvPr/>
          </p:nvSpPr>
          <p:spPr>
            <a:xfrm>
              <a:off x="22380" y="22351"/>
              <a:ext cx="2907932" cy="67302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err="1" smtClean="0"/>
                <a:t>Auxilio</a:t>
              </a:r>
              <a:endParaRPr lang="en-US" sz="1800" kern="1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10702" y="2104353"/>
            <a:ext cx="2194560" cy="557784"/>
            <a:chOff x="3036257" y="1514"/>
            <a:chExt cx="2597876" cy="559384"/>
          </a:xfrm>
        </p:grpSpPr>
        <p:sp>
          <p:nvSpPr>
            <p:cNvPr id="17" name="Rounded Rectangle 16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Cancer Center</a:t>
              </a:r>
              <a:endParaRPr lang="en-US" sz="18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10702" y="1495918"/>
            <a:ext cx="2194560" cy="557784"/>
            <a:chOff x="3036257" y="1514"/>
            <a:chExt cx="2597876" cy="559384"/>
          </a:xfrm>
        </p:grpSpPr>
        <p:sp>
          <p:nvSpPr>
            <p:cNvPr id="31" name="Rounded Rectangle 30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Ambulatory Surgery</a:t>
              </a:r>
              <a:endParaRPr lang="en-US" sz="1800" kern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10702" y="2699140"/>
            <a:ext cx="2194560" cy="557784"/>
            <a:chOff x="3036257" y="1514"/>
            <a:chExt cx="2597876" cy="559384"/>
          </a:xfrm>
        </p:grpSpPr>
        <p:sp>
          <p:nvSpPr>
            <p:cNvPr id="73" name="Rounded Rectangle 7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Cardiac NIL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82438" y="1498741"/>
            <a:ext cx="2194560" cy="557784"/>
            <a:chOff x="3036257" y="1514"/>
            <a:chExt cx="2597876" cy="559384"/>
          </a:xfrm>
        </p:grpSpPr>
        <p:sp>
          <p:nvSpPr>
            <p:cNvPr id="43" name="Rounded Rectangle 4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CPMC Research Institute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385732" y="3893219"/>
            <a:ext cx="2194560" cy="557784"/>
            <a:chOff x="3036257" y="1514"/>
            <a:chExt cx="2597876" cy="559384"/>
          </a:xfrm>
        </p:grpSpPr>
        <p:sp>
          <p:nvSpPr>
            <p:cNvPr id="88" name="Rounded Rectangle 87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IS (PAC)</a:t>
              </a:r>
              <a:endParaRPr lang="en-US" dirty="0"/>
            </a:p>
          </p:txBody>
        </p:sp>
      </p:grpSp>
      <p:sp>
        <p:nvSpPr>
          <p:cNvPr id="5" name="1912"/>
          <p:cNvSpPr txBox="1"/>
          <p:nvPr/>
        </p:nvSpPr>
        <p:spPr>
          <a:xfrm>
            <a:off x="2394596" y="1035525"/>
            <a:ext cx="456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PAC Campus </a:t>
            </a:r>
            <a:r>
              <a:rPr lang="en-US" dirty="0" smtClean="0">
                <a:solidFill>
                  <a:srgbClr val="0288A8"/>
                </a:solidFill>
              </a:rPr>
              <a:t>(renovated space Stanford)</a:t>
            </a:r>
            <a:endParaRPr lang="en-US" dirty="0">
              <a:solidFill>
                <a:srgbClr val="0288A8"/>
              </a:solidFill>
            </a:endParaRPr>
          </a:p>
        </p:txBody>
      </p:sp>
      <p:sp>
        <p:nvSpPr>
          <p:cNvPr id="92" name="Mont"/>
          <p:cNvSpPr txBox="1"/>
          <p:nvPr/>
        </p:nvSpPr>
        <p:spPr>
          <a:xfrm>
            <a:off x="7119566" y="1035525"/>
            <a:ext cx="371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PAC Campus </a:t>
            </a:r>
            <a:r>
              <a:rPr lang="en-US" dirty="0" smtClean="0">
                <a:solidFill>
                  <a:srgbClr val="0288A8"/>
                </a:solidFill>
              </a:rPr>
              <a:t>(remain in place) </a:t>
            </a:r>
            <a:endParaRPr lang="en-US" dirty="0">
              <a:solidFill>
                <a:srgbClr val="0288A8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407408" y="2104353"/>
            <a:ext cx="2194560" cy="557784"/>
            <a:chOff x="3036257" y="1514"/>
            <a:chExt cx="2597876" cy="559384"/>
          </a:xfrm>
        </p:grpSpPr>
        <p:sp>
          <p:nvSpPr>
            <p:cNvPr id="94" name="Rounded Rectangle 93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Centralized Mail</a:t>
              </a:r>
              <a:endParaRPr lang="en-US" sz="1800" kern="1200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9407408" y="1495918"/>
            <a:ext cx="2194560" cy="557784"/>
            <a:chOff x="3036257" y="1514"/>
            <a:chExt cx="2597876" cy="559384"/>
          </a:xfrm>
        </p:grpSpPr>
        <p:sp>
          <p:nvSpPr>
            <p:cNvPr id="100" name="Rounded Rectangle 99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Care Coordination (Overflow)</a:t>
              </a:r>
              <a:endParaRPr lang="en-US" sz="1800" kern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07408" y="2699140"/>
            <a:ext cx="2194560" cy="557784"/>
            <a:chOff x="3036257" y="1514"/>
            <a:chExt cx="2597876" cy="559384"/>
          </a:xfrm>
        </p:grpSpPr>
        <p:sp>
          <p:nvSpPr>
            <p:cNvPr id="103" name="Rounded Rectangle 10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HELP</a:t>
              </a:r>
              <a:endParaRPr lang="en-US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110702" y="3893219"/>
            <a:ext cx="2194560" cy="557784"/>
            <a:chOff x="3036257" y="1514"/>
            <a:chExt cx="2597876" cy="559384"/>
          </a:xfrm>
        </p:grpSpPr>
        <p:sp>
          <p:nvSpPr>
            <p:cNvPr id="106" name="Rounded Rectangle 105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9C7DB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Library Operations (</a:t>
              </a:r>
              <a:r>
                <a:rPr lang="en-US" sz="1800" kern="1200" dirty="0" err="1" smtClean="0"/>
                <a:t>Gerbode</a:t>
              </a:r>
              <a:r>
                <a:rPr lang="en-US" sz="1800" kern="1200" dirty="0" smtClean="0"/>
                <a:t>)</a:t>
              </a:r>
              <a:endParaRPr lang="en-US" sz="1800" kern="1200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110702" y="3299774"/>
            <a:ext cx="2194560" cy="557784"/>
            <a:chOff x="3036257" y="1514"/>
            <a:chExt cx="2597876" cy="559384"/>
          </a:xfrm>
        </p:grpSpPr>
        <p:sp>
          <p:nvSpPr>
            <p:cNvPr id="109" name="Rounded Rectangle 108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err="1" smtClean="0"/>
                <a:t>Histo</a:t>
              </a:r>
              <a:r>
                <a:rPr lang="en-US" sz="1800" kern="1200" dirty="0" smtClean="0"/>
                <a:t> Lab</a:t>
              </a:r>
              <a:endParaRPr lang="en-US" sz="1800" kern="1200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10702" y="4488006"/>
            <a:ext cx="2194560" cy="557784"/>
            <a:chOff x="3036257" y="1514"/>
            <a:chExt cx="2597876" cy="559384"/>
          </a:xfrm>
        </p:grpSpPr>
        <p:sp>
          <p:nvSpPr>
            <p:cNvPr id="112" name="Rounded Rectangle 111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3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Organ Failure Biorepository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85732" y="4488006"/>
            <a:ext cx="2194560" cy="557784"/>
            <a:chOff x="1441" y="4250"/>
            <a:chExt cx="2949810" cy="736781"/>
          </a:xfrm>
        </p:grpSpPr>
        <p:sp>
          <p:nvSpPr>
            <p:cNvPr id="69" name="Rounded Rectangle 68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Medical Staff Services</a:t>
              </a:r>
              <a:endParaRPr lang="en-US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385732" y="2699140"/>
            <a:ext cx="2194560" cy="557784"/>
            <a:chOff x="1441" y="1513"/>
            <a:chExt cx="2949810" cy="861089"/>
          </a:xfrm>
        </p:grpSpPr>
        <p:sp>
          <p:nvSpPr>
            <p:cNvPr id="81" name="Rounded Rectangle 80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Breast Health Center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682438" y="2699140"/>
            <a:ext cx="2194560" cy="557784"/>
            <a:chOff x="3036257" y="1514"/>
            <a:chExt cx="2597876" cy="559384"/>
          </a:xfrm>
          <a:solidFill>
            <a:schemeClr val="accent4">
              <a:lumMod val="75000"/>
            </a:schemeClr>
          </a:solidFill>
        </p:grpSpPr>
        <p:sp>
          <p:nvSpPr>
            <p:cNvPr id="115" name="Rounded Rectangle 114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Infection Control</a:t>
              </a:r>
              <a:endParaRPr lang="en-US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664908" y="3299774"/>
            <a:ext cx="2194560" cy="557784"/>
            <a:chOff x="1441" y="4250"/>
            <a:chExt cx="2949810" cy="736781"/>
          </a:xfrm>
        </p:grpSpPr>
        <p:sp>
          <p:nvSpPr>
            <p:cNvPr id="124" name="Rounded Rectangle 123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5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Melanoma &amp; Head/Neck</a:t>
              </a:r>
              <a:endParaRPr lang="en-US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664908" y="3893219"/>
            <a:ext cx="2194560" cy="557784"/>
            <a:chOff x="3036257" y="1514"/>
            <a:chExt cx="2597876" cy="559384"/>
          </a:xfrm>
          <a:solidFill>
            <a:schemeClr val="accent4">
              <a:lumMod val="75000"/>
            </a:schemeClr>
          </a:solidFill>
        </p:grpSpPr>
        <p:sp>
          <p:nvSpPr>
            <p:cNvPr id="127" name="Rounded Rectangle 126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Risk Management</a:t>
              </a:r>
              <a:endParaRPr lang="en-US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664908" y="4488006"/>
            <a:ext cx="2194560" cy="557784"/>
            <a:chOff x="1441" y="4250"/>
            <a:chExt cx="2949810" cy="736781"/>
          </a:xfrm>
        </p:grpSpPr>
        <p:sp>
          <p:nvSpPr>
            <p:cNvPr id="130" name="Rounded Rectangle 129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WHRC</a:t>
              </a:r>
              <a:endParaRPr lang="en-US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389878" y="3893219"/>
            <a:ext cx="2194560" cy="557784"/>
            <a:chOff x="3036257" y="1514"/>
            <a:chExt cx="2597876" cy="559384"/>
          </a:xfrm>
        </p:grpSpPr>
        <p:sp>
          <p:nvSpPr>
            <p:cNvPr id="136" name="Rounded Rectangle 135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7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Quality &amp; Safety</a:t>
              </a:r>
              <a:endParaRPr lang="en-US" sz="1800" kern="12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89878" y="3299774"/>
            <a:ext cx="2194560" cy="557784"/>
            <a:chOff x="3036257" y="1514"/>
            <a:chExt cx="2597876" cy="559384"/>
          </a:xfrm>
        </p:grpSpPr>
        <p:sp>
          <p:nvSpPr>
            <p:cNvPr id="139" name="Rounded Rectangle 138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9C7DB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0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Program in Medical and Human Values</a:t>
              </a:r>
              <a:endParaRPr lang="en-US" sz="1800" kern="1200" dirty="0"/>
            </a:p>
          </p:txBody>
        </p:sp>
      </p:grpSp>
      <p:sp>
        <p:nvSpPr>
          <p:cNvPr id="148" name="1912"/>
          <p:cNvSpPr txBox="1"/>
          <p:nvPr/>
        </p:nvSpPr>
        <p:spPr>
          <a:xfrm>
            <a:off x="215283" y="1962871"/>
            <a:ext cx="194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288A8"/>
                </a:solidFill>
              </a:rPr>
              <a:t>2016 Locations:</a:t>
            </a:r>
            <a:endParaRPr lang="en-US" sz="1600" dirty="0">
              <a:solidFill>
                <a:srgbClr val="0288A8"/>
              </a:solidFill>
            </a:endParaRPr>
          </a:p>
        </p:txBody>
      </p:sp>
      <p:sp>
        <p:nvSpPr>
          <p:cNvPr id="149" name="Rounded Rectangle 4"/>
          <p:cNvSpPr/>
          <p:nvPr/>
        </p:nvSpPr>
        <p:spPr>
          <a:xfrm>
            <a:off x="215283" y="2364242"/>
            <a:ext cx="255344" cy="322830"/>
          </a:xfrm>
          <a:prstGeom prst="rect">
            <a:avLst/>
          </a:prstGeom>
          <a:solidFill>
            <a:srgbClr val="0288A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150" name="Rounded Rectangle 4"/>
          <p:cNvSpPr/>
          <p:nvPr/>
        </p:nvSpPr>
        <p:spPr>
          <a:xfrm>
            <a:off x="215283" y="2778378"/>
            <a:ext cx="255344" cy="3228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151" name="Rounded Rectangle 4"/>
          <p:cNvSpPr/>
          <p:nvPr/>
        </p:nvSpPr>
        <p:spPr>
          <a:xfrm>
            <a:off x="215283" y="3632842"/>
            <a:ext cx="255344" cy="322830"/>
          </a:xfrm>
          <a:prstGeom prst="rect">
            <a:avLst/>
          </a:prstGeom>
          <a:solidFill>
            <a:schemeClr val="accent6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152" name="Rounded Rectangle 4"/>
          <p:cNvSpPr/>
          <p:nvPr/>
        </p:nvSpPr>
        <p:spPr>
          <a:xfrm>
            <a:off x="215283" y="4050578"/>
            <a:ext cx="255344" cy="322830"/>
          </a:xfrm>
          <a:prstGeom prst="rect">
            <a:avLst/>
          </a:prstGeom>
          <a:solidFill>
            <a:srgbClr val="9C7DB9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4" name="TextBox 3"/>
          <p:cNvSpPr txBox="1"/>
          <p:nvPr/>
        </p:nvSpPr>
        <p:spPr>
          <a:xfrm>
            <a:off x="470820" y="2281092"/>
            <a:ext cx="1398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sz="1600" dirty="0" smtClean="0"/>
              <a:t>PAC</a:t>
            </a:r>
            <a:endParaRPr lang="en-US" sz="1600" dirty="0"/>
          </a:p>
          <a:p>
            <a:pPr>
              <a:lnSpc>
                <a:spcPct val="165000"/>
              </a:lnSpc>
            </a:pPr>
            <a:r>
              <a:rPr lang="en-US" sz="1600" dirty="0" smtClean="0"/>
              <a:t>CAL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Davies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633 Folsom</a:t>
            </a:r>
          </a:p>
          <a:p>
            <a:pPr>
              <a:lnSpc>
                <a:spcPct val="165000"/>
              </a:lnSpc>
            </a:pPr>
            <a:r>
              <a:rPr lang="en-US" sz="1600" dirty="0" smtClean="0"/>
              <a:t>Library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4684710" y="2100908"/>
            <a:ext cx="2194560" cy="557784"/>
            <a:chOff x="3036257" y="1514"/>
            <a:chExt cx="2597876" cy="559384"/>
          </a:xfrm>
          <a:solidFill>
            <a:schemeClr val="accent4">
              <a:lumMod val="75000"/>
            </a:schemeClr>
          </a:solidFill>
        </p:grpSpPr>
        <p:sp>
          <p:nvSpPr>
            <p:cNvPr id="114" name="Rounded Rectangle 113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Diabetes</a:t>
              </a:r>
              <a:endParaRPr lang="en-US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385732" y="5099465"/>
            <a:ext cx="2194560" cy="557784"/>
            <a:chOff x="1441" y="4250"/>
            <a:chExt cx="2949810" cy="736781"/>
          </a:xfrm>
        </p:grpSpPr>
        <p:sp>
          <p:nvSpPr>
            <p:cNvPr id="119" name="Rounded Rectangle 118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Nuclear Medicine</a:t>
              </a:r>
              <a:endParaRPr lang="en-US" dirty="0"/>
            </a:p>
          </p:txBody>
        </p:sp>
      </p:grpSp>
      <p:sp>
        <p:nvSpPr>
          <p:cNvPr id="134" name="Rounded Rectangle 4"/>
          <p:cNvSpPr/>
          <p:nvPr/>
        </p:nvSpPr>
        <p:spPr>
          <a:xfrm>
            <a:off x="215283" y="3204649"/>
            <a:ext cx="255344" cy="3228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9389878" y="4488006"/>
            <a:ext cx="2194560" cy="557784"/>
            <a:chOff x="3036257" y="1514"/>
            <a:chExt cx="2597876" cy="559384"/>
          </a:xfrm>
        </p:grpSpPr>
        <p:sp>
          <p:nvSpPr>
            <p:cNvPr id="154" name="Rounded Rectangle 153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Melanoma (SPMF)</a:t>
              </a:r>
              <a:endParaRPr lang="en-US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7110702" y="5088481"/>
            <a:ext cx="2194560" cy="557784"/>
            <a:chOff x="3036257" y="1514"/>
            <a:chExt cx="2597876" cy="559384"/>
          </a:xfrm>
        </p:grpSpPr>
        <p:sp>
          <p:nvSpPr>
            <p:cNvPr id="157" name="Rounded Rectangle 156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Head &amp; Neck (SPMF)</a:t>
              </a:r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664907" y="5099465"/>
            <a:ext cx="2194560" cy="557784"/>
            <a:chOff x="1441" y="1751"/>
            <a:chExt cx="2949810" cy="870861"/>
          </a:xfrm>
        </p:grpSpPr>
        <p:sp>
          <p:nvSpPr>
            <p:cNvPr id="93" name="Rounded Rectangle 92"/>
            <p:cNvSpPr/>
            <p:nvPr/>
          </p:nvSpPr>
          <p:spPr>
            <a:xfrm>
              <a:off x="1441" y="1751"/>
              <a:ext cx="2949810" cy="87086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Rounded Rectangle 4"/>
            <p:cNvSpPr/>
            <p:nvPr/>
          </p:nvSpPr>
          <p:spPr>
            <a:xfrm>
              <a:off x="26948" y="27258"/>
              <a:ext cx="2898796" cy="819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Pelvic Medicine</a:t>
              </a:r>
              <a:endParaRPr lang="en-US" sz="18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379669" y="5710924"/>
            <a:ext cx="2194560" cy="557784"/>
            <a:chOff x="1441" y="4250"/>
            <a:chExt cx="2949810" cy="736781"/>
          </a:xfrm>
        </p:grpSpPr>
        <p:sp>
          <p:nvSpPr>
            <p:cNvPr id="122" name="Rounded Rectangle 121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Rounded Rectangle 4"/>
            <p:cNvSpPr/>
            <p:nvPr/>
          </p:nvSpPr>
          <p:spPr>
            <a:xfrm>
              <a:off x="23021" y="25830"/>
              <a:ext cx="2906650" cy="69362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Pharmacy Limited</a:t>
              </a:r>
              <a:endParaRPr lang="en-US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109561" y="5698170"/>
            <a:ext cx="2194560" cy="566847"/>
            <a:chOff x="1441" y="-7721"/>
            <a:chExt cx="2949810" cy="748752"/>
          </a:xfrm>
        </p:grpSpPr>
        <p:sp>
          <p:nvSpPr>
            <p:cNvPr id="141" name="Rounded Rectangle 140"/>
            <p:cNvSpPr/>
            <p:nvPr/>
          </p:nvSpPr>
          <p:spPr>
            <a:xfrm>
              <a:off x="1441" y="4250"/>
              <a:ext cx="2949810" cy="73678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2" name="Rounded Rectangle 4"/>
            <p:cNvSpPr/>
            <p:nvPr/>
          </p:nvSpPr>
          <p:spPr>
            <a:xfrm>
              <a:off x="23021" y="-7721"/>
              <a:ext cx="2906649" cy="693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Nuclear Medicine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7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Pho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7" r="27882"/>
          <a:stretch/>
        </p:blipFill>
        <p:spPr bwMode="auto">
          <a:xfrm>
            <a:off x="4471516" y="0"/>
            <a:ext cx="771713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White Transparent Grad"/>
          <p:cNvSpPr/>
          <p:nvPr/>
        </p:nvSpPr>
        <p:spPr>
          <a:xfrm>
            <a:off x="4421333" y="0"/>
            <a:ext cx="7767314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78000"/>
                </a:schemeClr>
              </a:gs>
              <a:gs pos="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91175" y="1471125"/>
            <a:ext cx="5259459" cy="2777318"/>
          </a:xfrm>
        </p:spPr>
        <p:txBody>
          <a:bodyPr/>
          <a:lstStyle/>
          <a:p>
            <a:r>
              <a:rPr lang="en-US" dirty="0" smtClean="0"/>
              <a:t>As of August 25</a:t>
            </a:r>
            <a:r>
              <a:rPr lang="en-US" baseline="30000" dirty="0" smtClean="0"/>
              <a:t>th</a:t>
            </a:r>
            <a:r>
              <a:rPr lang="en-US" dirty="0" smtClean="0"/>
              <a:t> XXXXXXXX </a:t>
            </a:r>
            <a:br>
              <a:rPr lang="en-US" dirty="0" smtClean="0"/>
            </a:br>
            <a:r>
              <a:rPr lang="en-US" dirty="0" smtClean="0"/>
              <a:t>will be located in the:</a:t>
            </a:r>
            <a:br>
              <a:rPr lang="en-US" dirty="0" smtClean="0"/>
            </a:br>
            <a:endParaRPr lang="en-US" sz="1050" dirty="0" smtClean="0"/>
          </a:p>
          <a:p>
            <a:r>
              <a:rPr lang="en-US" dirty="0" err="1" smtClean="0"/>
              <a:t>Monteagle</a:t>
            </a:r>
            <a:r>
              <a:rPr lang="en-US" dirty="0" smtClean="0"/>
              <a:t> Building</a:t>
            </a:r>
            <a:br>
              <a:rPr lang="en-US" dirty="0" smtClean="0"/>
            </a:br>
            <a:r>
              <a:rPr lang="en-US" dirty="0" smtClean="0"/>
              <a:t>Floor X, </a:t>
            </a:r>
            <a:br>
              <a:rPr lang="en-US" dirty="0" smtClean="0"/>
            </a:br>
            <a:r>
              <a:rPr lang="en-US" dirty="0" smtClean="0"/>
              <a:t>Room XXX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1174" y="363416"/>
            <a:ext cx="5357935" cy="1080721"/>
          </a:xfrm>
        </p:spPr>
        <p:txBody>
          <a:bodyPr/>
          <a:lstStyle/>
          <a:p>
            <a:r>
              <a:rPr lang="en-US" dirty="0" smtClean="0"/>
              <a:t>We’re Moving</a:t>
            </a:r>
            <a:endParaRPr lang="en-US" dirty="0"/>
          </a:p>
        </p:txBody>
      </p:sp>
      <p:pic>
        <p:nvPicPr>
          <p:cNvPr id="1028" name="Picture 4" descr="St. Luke's Campus Map (Addresses are in Text Description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 bwMode="auto">
          <a:xfrm>
            <a:off x="5592855" y="363416"/>
            <a:ext cx="4762500" cy="575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33447" y="4529797"/>
            <a:ext cx="1477107" cy="64633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Monteagle</a:t>
            </a:r>
            <a:r>
              <a:rPr lang="en-US" dirty="0" smtClean="0"/>
              <a:t> Building</a:t>
            </a:r>
            <a:endParaRPr lang="en-US" dirty="0"/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>
            <a:off x="9439422" y="4852963"/>
            <a:ext cx="1094025" cy="3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856" y="111169"/>
            <a:ext cx="7491673" cy="842851"/>
          </a:xfrm>
        </p:spPr>
        <p:txBody>
          <a:bodyPr/>
          <a:lstStyle/>
          <a:p>
            <a:r>
              <a:rPr lang="en-US" sz="4000" dirty="0" smtClean="0"/>
              <a:t>2020 Future State Continued</a:t>
            </a:r>
            <a:endParaRPr lang="en-US" sz="4000" dirty="0"/>
          </a:p>
        </p:txBody>
      </p:sp>
      <p:sp>
        <p:nvSpPr>
          <p:cNvPr id="87" name="1912"/>
          <p:cNvSpPr txBox="1"/>
          <p:nvPr/>
        </p:nvSpPr>
        <p:spPr>
          <a:xfrm>
            <a:off x="215283" y="1962871"/>
            <a:ext cx="194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288A8"/>
                </a:solidFill>
              </a:rPr>
              <a:t>2016 Locations:</a:t>
            </a:r>
            <a:endParaRPr lang="en-US" sz="1600" dirty="0">
              <a:solidFill>
                <a:srgbClr val="0288A8"/>
              </a:solidFill>
            </a:endParaRPr>
          </a:p>
        </p:txBody>
      </p:sp>
      <p:sp>
        <p:nvSpPr>
          <p:cNvPr id="88" name="Rounded Rectangle 4"/>
          <p:cNvSpPr/>
          <p:nvPr/>
        </p:nvSpPr>
        <p:spPr>
          <a:xfrm>
            <a:off x="215283" y="2364242"/>
            <a:ext cx="255344" cy="322830"/>
          </a:xfrm>
          <a:prstGeom prst="rect">
            <a:avLst/>
          </a:prstGeom>
          <a:solidFill>
            <a:srgbClr val="0288A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89" name="Rounded Rectangle 4"/>
          <p:cNvSpPr/>
          <p:nvPr/>
        </p:nvSpPr>
        <p:spPr>
          <a:xfrm>
            <a:off x="215283" y="2778378"/>
            <a:ext cx="255344" cy="3228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0" name="Rounded Rectangle 4"/>
          <p:cNvSpPr/>
          <p:nvPr/>
        </p:nvSpPr>
        <p:spPr>
          <a:xfrm>
            <a:off x="215283" y="3632842"/>
            <a:ext cx="255344" cy="322830"/>
          </a:xfrm>
          <a:prstGeom prst="rect">
            <a:avLst/>
          </a:prstGeom>
          <a:solidFill>
            <a:schemeClr val="accent6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1" name="Rounded Rectangle 4"/>
          <p:cNvSpPr/>
          <p:nvPr/>
        </p:nvSpPr>
        <p:spPr>
          <a:xfrm>
            <a:off x="215283" y="4050578"/>
            <a:ext cx="255344" cy="322830"/>
          </a:xfrm>
          <a:prstGeom prst="rect">
            <a:avLst/>
          </a:prstGeom>
          <a:solidFill>
            <a:srgbClr val="9C7DB9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470820" y="2281092"/>
            <a:ext cx="1398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sz="1600" dirty="0" smtClean="0"/>
              <a:t>PAC</a:t>
            </a:r>
            <a:endParaRPr lang="en-US" sz="1600" dirty="0"/>
          </a:p>
          <a:p>
            <a:pPr>
              <a:lnSpc>
                <a:spcPct val="165000"/>
              </a:lnSpc>
            </a:pPr>
            <a:r>
              <a:rPr lang="en-US" sz="1600" dirty="0" smtClean="0"/>
              <a:t>CAL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Davies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633 Folsom</a:t>
            </a:r>
          </a:p>
          <a:p>
            <a:pPr>
              <a:lnSpc>
                <a:spcPct val="165000"/>
              </a:lnSpc>
            </a:pPr>
            <a:r>
              <a:rPr lang="en-US" sz="1600" dirty="0" smtClean="0"/>
              <a:t>Library</a:t>
            </a:r>
          </a:p>
        </p:txBody>
      </p:sp>
      <p:sp>
        <p:nvSpPr>
          <p:cNvPr id="95" name="Rounded Rectangle 4"/>
          <p:cNvSpPr/>
          <p:nvPr/>
        </p:nvSpPr>
        <p:spPr>
          <a:xfrm>
            <a:off x="215283" y="3204649"/>
            <a:ext cx="255344" cy="3228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7122031" y="2162369"/>
            <a:ext cx="2194560" cy="557784"/>
            <a:chOff x="1441" y="1513"/>
            <a:chExt cx="2949810" cy="861089"/>
          </a:xfrm>
        </p:grpSpPr>
        <p:sp>
          <p:nvSpPr>
            <p:cNvPr id="63" name="Rounded Rectangle 62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Outpatient Lab</a:t>
              </a:r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407350" y="2162369"/>
            <a:ext cx="2194560" cy="557784"/>
            <a:chOff x="3036257" y="1514"/>
            <a:chExt cx="2597876" cy="559384"/>
          </a:xfrm>
        </p:grpSpPr>
        <p:sp>
          <p:nvSpPr>
            <p:cNvPr id="66" name="Rounded Rectangle 65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Imaging Services</a:t>
              </a:r>
              <a:endParaRPr lang="en-US" sz="1800" kern="12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35872" y="1552401"/>
            <a:ext cx="2194560" cy="557784"/>
            <a:chOff x="3036257" y="1514"/>
            <a:chExt cx="2597876" cy="559384"/>
          </a:xfrm>
          <a:solidFill>
            <a:schemeClr val="accent4">
              <a:lumMod val="75000"/>
            </a:schemeClr>
          </a:solidFill>
        </p:grpSpPr>
        <p:sp>
          <p:nvSpPr>
            <p:cNvPr id="97" name="Rounded Rectangle 96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Breast Care </a:t>
              </a:r>
              <a:r>
                <a:rPr lang="en-US" dirty="0" smtClean="0"/>
                <a:t>Clinic (SPMF)</a:t>
              </a:r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9421191" y="1547399"/>
            <a:ext cx="2194560" cy="557784"/>
            <a:chOff x="3036257" y="1514"/>
            <a:chExt cx="2597876" cy="559384"/>
          </a:xfrm>
          <a:solidFill>
            <a:schemeClr val="accent4">
              <a:lumMod val="75000"/>
            </a:schemeClr>
          </a:solidFill>
        </p:grpSpPr>
        <p:sp>
          <p:nvSpPr>
            <p:cNvPr id="103" name="Rounded Rectangle 10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GME / FHC (SPMF)</a:t>
              </a:r>
              <a:endParaRPr lang="en-US" dirty="0"/>
            </a:p>
          </p:txBody>
        </p:sp>
      </p:grpSp>
      <p:sp>
        <p:nvSpPr>
          <p:cNvPr id="105" name="1580"/>
          <p:cNvSpPr txBox="1"/>
          <p:nvPr/>
        </p:nvSpPr>
        <p:spPr>
          <a:xfrm>
            <a:off x="7045219" y="1147983"/>
            <a:ext cx="3517096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2100 Webster</a:t>
            </a:r>
            <a:endParaRPr lang="en-US" sz="2400" b="1" dirty="0">
              <a:solidFill>
                <a:srgbClr val="0288A8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2411884" y="1563736"/>
            <a:ext cx="2194560" cy="557784"/>
            <a:chOff x="1441" y="1513"/>
            <a:chExt cx="2949810" cy="861089"/>
          </a:xfrm>
        </p:grpSpPr>
        <p:sp>
          <p:nvSpPr>
            <p:cNvPr id="107" name="Rounded Rectangle 106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Psychiatry IP &amp; OP</a:t>
              </a:r>
              <a:endParaRPr lang="en-US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411884" y="3900620"/>
            <a:ext cx="2194560" cy="557784"/>
            <a:chOff x="1441" y="2149"/>
            <a:chExt cx="2949810" cy="644846"/>
          </a:xfrm>
        </p:grpSpPr>
        <p:sp>
          <p:nvSpPr>
            <p:cNvPr id="110" name="Rounded Rectangle 109"/>
            <p:cNvSpPr/>
            <p:nvPr/>
          </p:nvSpPr>
          <p:spPr>
            <a:xfrm>
              <a:off x="1441" y="2149"/>
              <a:ext cx="2949810" cy="644846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Rounded Rectangle 4"/>
            <p:cNvSpPr/>
            <p:nvPr/>
          </p:nvSpPr>
          <p:spPr>
            <a:xfrm>
              <a:off x="20328" y="21036"/>
              <a:ext cx="2912036" cy="607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Imaging</a:t>
              </a:r>
              <a:endParaRPr lang="en-US" sz="1800" kern="1200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411884" y="3290652"/>
            <a:ext cx="2194560" cy="557784"/>
            <a:chOff x="1441" y="1751"/>
            <a:chExt cx="2949810" cy="870861"/>
          </a:xfrm>
        </p:grpSpPr>
        <p:sp>
          <p:nvSpPr>
            <p:cNvPr id="113" name="Rounded Rectangle 112"/>
            <p:cNvSpPr/>
            <p:nvPr/>
          </p:nvSpPr>
          <p:spPr>
            <a:xfrm>
              <a:off x="1441" y="1751"/>
              <a:ext cx="2949810" cy="87086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Rounded Rectangle 4"/>
            <p:cNvSpPr/>
            <p:nvPr/>
          </p:nvSpPr>
          <p:spPr>
            <a:xfrm>
              <a:off x="26948" y="27258"/>
              <a:ext cx="2898796" cy="819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Gastrointestinal &amp; IES</a:t>
              </a:r>
              <a:endParaRPr lang="en-US" sz="1800" kern="12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94942" y="3290652"/>
            <a:ext cx="2194560" cy="557784"/>
            <a:chOff x="3036257" y="1514"/>
            <a:chExt cx="2597876" cy="559384"/>
          </a:xfrm>
        </p:grpSpPr>
        <p:sp>
          <p:nvSpPr>
            <p:cNvPr id="123" name="Rounded Rectangle 12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Anti-Partem Testing</a:t>
              </a:r>
              <a:endParaRPr lang="en-US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708590" y="1563736"/>
            <a:ext cx="2194560" cy="557784"/>
            <a:chOff x="3036257" y="1514"/>
            <a:chExt cx="2597876" cy="559384"/>
          </a:xfrm>
        </p:grpSpPr>
        <p:sp>
          <p:nvSpPr>
            <p:cNvPr id="126" name="Rounded Rectangle 125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Pathology</a:t>
              </a:r>
              <a:endParaRPr lang="en-US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708590" y="2155700"/>
            <a:ext cx="2194560" cy="557784"/>
            <a:chOff x="3036257" y="1514"/>
            <a:chExt cx="2597876" cy="559384"/>
          </a:xfrm>
        </p:grpSpPr>
        <p:sp>
          <p:nvSpPr>
            <p:cNvPr id="129" name="Rounded Rectangle 128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PT/OT</a:t>
              </a:r>
              <a:endParaRPr lang="en-US" sz="1800" kern="1200" dirty="0"/>
            </a:p>
          </p:txBody>
        </p:sp>
      </p:grpSp>
      <p:sp>
        <p:nvSpPr>
          <p:cNvPr id="131" name="1912"/>
          <p:cNvSpPr txBox="1"/>
          <p:nvPr/>
        </p:nvSpPr>
        <p:spPr>
          <a:xfrm>
            <a:off x="2420749" y="1127816"/>
            <a:ext cx="396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Davies Campus</a:t>
            </a:r>
            <a:endParaRPr lang="en-US" dirty="0">
              <a:solidFill>
                <a:srgbClr val="0288A8"/>
              </a:solidFill>
            </a:endParaRPr>
          </a:p>
        </p:txBody>
      </p:sp>
      <p:sp>
        <p:nvSpPr>
          <p:cNvPr id="135" name="Hartz"/>
          <p:cNvSpPr txBox="1"/>
          <p:nvPr/>
        </p:nvSpPr>
        <p:spPr>
          <a:xfrm>
            <a:off x="2411884" y="2865249"/>
            <a:ext cx="44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VNC</a:t>
            </a:r>
            <a:endParaRPr lang="en-US" sz="1400" dirty="0">
              <a:solidFill>
                <a:srgbClr val="0288A8"/>
              </a:solidFill>
            </a:endParaRPr>
          </a:p>
        </p:txBody>
      </p:sp>
      <p:sp>
        <p:nvSpPr>
          <p:cNvPr id="136" name="Rounded Rectangle 4"/>
          <p:cNvSpPr/>
          <p:nvPr/>
        </p:nvSpPr>
        <p:spPr>
          <a:xfrm>
            <a:off x="4722430" y="2916952"/>
            <a:ext cx="2166879" cy="5251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Infection Control</a:t>
            </a:r>
            <a:endParaRPr lang="en-US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2420531" y="2155700"/>
            <a:ext cx="2194560" cy="557784"/>
            <a:chOff x="3036257" y="1514"/>
            <a:chExt cx="2597876" cy="559384"/>
          </a:xfrm>
        </p:grpSpPr>
        <p:sp>
          <p:nvSpPr>
            <p:cNvPr id="138" name="Rounded Rectangle 137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9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err="1" smtClean="0"/>
                <a:t>eICU</a:t>
              </a:r>
              <a:endParaRPr lang="en-US" sz="1800" kern="1200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722430" y="4986990"/>
            <a:ext cx="2194560" cy="557784"/>
            <a:chOff x="1441" y="2149"/>
            <a:chExt cx="2949810" cy="644846"/>
          </a:xfrm>
        </p:grpSpPr>
        <p:sp>
          <p:nvSpPr>
            <p:cNvPr id="144" name="Rounded Rectangle 143"/>
            <p:cNvSpPr/>
            <p:nvPr/>
          </p:nvSpPr>
          <p:spPr>
            <a:xfrm>
              <a:off x="1441" y="2149"/>
              <a:ext cx="2949810" cy="64484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5" name="Rounded Rectangle 4"/>
            <p:cNvSpPr/>
            <p:nvPr/>
          </p:nvSpPr>
          <p:spPr>
            <a:xfrm>
              <a:off x="20328" y="21036"/>
              <a:ext cx="2912036" cy="607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OB </a:t>
              </a:r>
              <a:r>
                <a:rPr lang="en-US" sz="1800" kern="1200" dirty="0" err="1" smtClean="0"/>
                <a:t>Gyn</a:t>
              </a:r>
              <a:r>
                <a:rPr lang="en-US" sz="1800" kern="1200" dirty="0" smtClean="0"/>
                <a:t> Ultrasound</a:t>
              </a:r>
              <a:endParaRPr lang="en-US" sz="1800" kern="12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414791" y="4989679"/>
            <a:ext cx="2194560" cy="557784"/>
            <a:chOff x="3036257" y="1514"/>
            <a:chExt cx="2597876" cy="559384"/>
          </a:xfrm>
        </p:grpSpPr>
        <p:sp>
          <p:nvSpPr>
            <p:cNvPr id="151" name="Rounded Rectangle 150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Imaging</a:t>
              </a:r>
              <a:endParaRPr lang="en-US" dirty="0"/>
            </a:p>
          </p:txBody>
        </p:sp>
      </p:grpSp>
      <p:sp>
        <p:nvSpPr>
          <p:cNvPr id="155" name="Hartz"/>
          <p:cNvSpPr txBox="1"/>
          <p:nvPr/>
        </p:nvSpPr>
        <p:spPr>
          <a:xfrm>
            <a:off x="2411884" y="4564276"/>
            <a:ext cx="44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VNC MOB</a:t>
            </a:r>
            <a:endParaRPr lang="en-US" sz="1400" dirty="0">
              <a:solidFill>
                <a:srgbClr val="0288A8"/>
              </a:solidFill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9393509" y="3290652"/>
            <a:ext cx="2194560" cy="557784"/>
            <a:chOff x="1441" y="2149"/>
            <a:chExt cx="2949810" cy="644846"/>
          </a:xfrm>
        </p:grpSpPr>
        <p:sp>
          <p:nvSpPr>
            <p:cNvPr id="157" name="Rounded Rectangle 156"/>
            <p:cNvSpPr/>
            <p:nvPr/>
          </p:nvSpPr>
          <p:spPr>
            <a:xfrm>
              <a:off x="1441" y="2149"/>
              <a:ext cx="2949810" cy="644846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Rounded Rectangle 4"/>
            <p:cNvSpPr/>
            <p:nvPr/>
          </p:nvSpPr>
          <p:spPr>
            <a:xfrm>
              <a:off x="20328" y="21036"/>
              <a:ext cx="2912035" cy="607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Outpatien</a:t>
              </a:r>
              <a:r>
                <a:rPr lang="en-US" dirty="0" smtClean="0"/>
                <a:t>t Pulmonary Function</a:t>
              </a:r>
              <a:endParaRPr lang="en-US" sz="1800" kern="1200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116776" y="3900620"/>
            <a:ext cx="2194560" cy="557784"/>
            <a:chOff x="1441" y="1751"/>
            <a:chExt cx="2949810" cy="870861"/>
          </a:xfrm>
        </p:grpSpPr>
        <p:sp>
          <p:nvSpPr>
            <p:cNvPr id="160" name="Rounded Rectangle 159"/>
            <p:cNvSpPr/>
            <p:nvPr/>
          </p:nvSpPr>
          <p:spPr>
            <a:xfrm>
              <a:off x="1441" y="1751"/>
              <a:ext cx="2949810" cy="870861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1" name="Rounded Rectangle 4"/>
            <p:cNvSpPr/>
            <p:nvPr/>
          </p:nvSpPr>
          <p:spPr>
            <a:xfrm>
              <a:off x="26948" y="27258"/>
              <a:ext cx="2898796" cy="819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Pulmonary Rehab</a:t>
              </a:r>
              <a:endParaRPr lang="en-US" sz="1800" kern="12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7116777" y="3290652"/>
            <a:ext cx="2194560" cy="557784"/>
            <a:chOff x="3036257" y="1514"/>
            <a:chExt cx="2597876" cy="559384"/>
          </a:xfrm>
        </p:grpSpPr>
        <p:sp>
          <p:nvSpPr>
            <p:cNvPr id="163" name="Rounded Rectangle 16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Cardiac Rehab</a:t>
              </a:r>
              <a:endParaRPr lang="en-US" sz="1800" kern="1200" dirty="0"/>
            </a:p>
          </p:txBody>
        </p:sp>
      </p:grpSp>
      <p:sp>
        <p:nvSpPr>
          <p:cNvPr id="165" name="1580"/>
          <p:cNvSpPr txBox="1"/>
          <p:nvPr/>
        </p:nvSpPr>
        <p:spPr>
          <a:xfrm>
            <a:off x="7116969" y="2849386"/>
            <a:ext cx="209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MBC</a:t>
            </a:r>
            <a:endParaRPr lang="en-US" sz="2400" b="1" dirty="0">
              <a:solidFill>
                <a:srgbClr val="028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856" y="111169"/>
            <a:ext cx="7491673" cy="842851"/>
          </a:xfrm>
        </p:spPr>
        <p:txBody>
          <a:bodyPr/>
          <a:lstStyle/>
          <a:p>
            <a:r>
              <a:rPr lang="en-US" sz="4000" dirty="0" smtClean="0"/>
              <a:t>2020 Future State Continued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16748" y="2431896"/>
            <a:ext cx="2194560" cy="557784"/>
            <a:chOff x="3036257" y="1514"/>
            <a:chExt cx="2597876" cy="559384"/>
          </a:xfrm>
        </p:grpSpPr>
        <p:sp>
          <p:nvSpPr>
            <p:cNvPr id="17" name="Rounded Rectangle 16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Information Services</a:t>
              </a:r>
              <a:endParaRPr lang="en-US" sz="18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16748" y="1837109"/>
            <a:ext cx="2194560" cy="557784"/>
            <a:chOff x="3036257" y="1514"/>
            <a:chExt cx="2597876" cy="559384"/>
          </a:xfrm>
        </p:grpSpPr>
        <p:sp>
          <p:nvSpPr>
            <p:cNvPr id="31" name="Rounded Rectangle 30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Adm</a:t>
              </a:r>
              <a:r>
                <a:rPr lang="en-US" dirty="0" smtClean="0"/>
                <a:t>in</a:t>
              </a:r>
              <a:endParaRPr lang="en-US" sz="1800" kern="1200" dirty="0"/>
            </a:p>
          </p:txBody>
        </p:sp>
      </p:grpSp>
      <p:sp>
        <p:nvSpPr>
          <p:cNvPr id="92" name="Mont"/>
          <p:cNvSpPr txBox="1"/>
          <p:nvPr/>
        </p:nvSpPr>
        <p:spPr>
          <a:xfrm>
            <a:off x="7125613" y="1404012"/>
            <a:ext cx="207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New Space SF</a:t>
            </a:r>
            <a:endParaRPr lang="en-US" dirty="0">
              <a:solidFill>
                <a:srgbClr val="0288A8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7110605" y="4623218"/>
            <a:ext cx="2194560" cy="557784"/>
            <a:chOff x="3036257" y="1514"/>
            <a:chExt cx="2597876" cy="559384"/>
          </a:xfrm>
        </p:grpSpPr>
        <p:sp>
          <p:nvSpPr>
            <p:cNvPr id="142" name="Rounded Rectangle 141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3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 smtClean="0"/>
                <a:t>Anticoagulate</a:t>
              </a:r>
              <a:r>
                <a:rPr lang="en-US" dirty="0" smtClean="0"/>
                <a:t> Clinic</a:t>
              </a:r>
              <a:endParaRPr lang="en-US" dirty="0"/>
            </a:p>
          </p:txBody>
        </p:sp>
      </p:grpSp>
      <p:sp>
        <p:nvSpPr>
          <p:cNvPr id="147" name="1580"/>
          <p:cNvSpPr txBox="1"/>
          <p:nvPr/>
        </p:nvSpPr>
        <p:spPr>
          <a:xfrm>
            <a:off x="7101840" y="4197815"/>
            <a:ext cx="209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Where?</a:t>
            </a:r>
            <a:endParaRPr lang="en-US" sz="2400" b="1" dirty="0">
              <a:solidFill>
                <a:srgbClr val="0288A8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120603" y="3556374"/>
            <a:ext cx="2194560" cy="557784"/>
            <a:chOff x="3036257" y="1514"/>
            <a:chExt cx="2597876" cy="559384"/>
          </a:xfrm>
        </p:grpSpPr>
        <p:sp>
          <p:nvSpPr>
            <p:cNvPr id="133" name="Rounded Rectangle 132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4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Information Services</a:t>
              </a:r>
              <a:endParaRPr lang="en-US" dirty="0"/>
            </a:p>
          </p:txBody>
        </p:sp>
      </p:grpSp>
      <p:sp>
        <p:nvSpPr>
          <p:cNvPr id="153" name="Hartz"/>
          <p:cNvSpPr txBox="1"/>
          <p:nvPr/>
        </p:nvSpPr>
        <p:spPr>
          <a:xfrm>
            <a:off x="7101840" y="3130971"/>
            <a:ext cx="176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Outside SF</a:t>
            </a:r>
            <a:endParaRPr lang="en-US" sz="1400" dirty="0">
              <a:solidFill>
                <a:srgbClr val="0288A8"/>
              </a:solidFill>
            </a:endParaRPr>
          </a:p>
        </p:txBody>
      </p:sp>
      <p:sp>
        <p:nvSpPr>
          <p:cNvPr id="87" name="1912"/>
          <p:cNvSpPr txBox="1"/>
          <p:nvPr/>
        </p:nvSpPr>
        <p:spPr>
          <a:xfrm>
            <a:off x="215283" y="1962871"/>
            <a:ext cx="194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288A8"/>
                </a:solidFill>
              </a:rPr>
              <a:t>2016 Locations:</a:t>
            </a:r>
            <a:endParaRPr lang="en-US" sz="1600" dirty="0">
              <a:solidFill>
                <a:srgbClr val="0288A8"/>
              </a:solidFill>
            </a:endParaRPr>
          </a:p>
        </p:txBody>
      </p:sp>
      <p:sp>
        <p:nvSpPr>
          <p:cNvPr id="88" name="Rounded Rectangle 4"/>
          <p:cNvSpPr/>
          <p:nvPr/>
        </p:nvSpPr>
        <p:spPr>
          <a:xfrm>
            <a:off x="215283" y="2364242"/>
            <a:ext cx="255344" cy="322830"/>
          </a:xfrm>
          <a:prstGeom prst="rect">
            <a:avLst/>
          </a:prstGeom>
          <a:solidFill>
            <a:srgbClr val="0288A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89" name="Rounded Rectangle 4"/>
          <p:cNvSpPr/>
          <p:nvPr/>
        </p:nvSpPr>
        <p:spPr>
          <a:xfrm>
            <a:off x="215283" y="2778378"/>
            <a:ext cx="255344" cy="3228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0" name="Rounded Rectangle 4"/>
          <p:cNvSpPr/>
          <p:nvPr/>
        </p:nvSpPr>
        <p:spPr>
          <a:xfrm>
            <a:off x="215283" y="3632842"/>
            <a:ext cx="255344" cy="322830"/>
          </a:xfrm>
          <a:prstGeom prst="rect">
            <a:avLst/>
          </a:prstGeom>
          <a:solidFill>
            <a:schemeClr val="accent6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1" name="Rounded Rectangle 4"/>
          <p:cNvSpPr/>
          <p:nvPr/>
        </p:nvSpPr>
        <p:spPr>
          <a:xfrm>
            <a:off x="215283" y="4050578"/>
            <a:ext cx="255344" cy="322830"/>
          </a:xfrm>
          <a:prstGeom prst="rect">
            <a:avLst/>
          </a:prstGeom>
          <a:solidFill>
            <a:srgbClr val="9C7DB9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470820" y="2281092"/>
            <a:ext cx="13989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sz="1600" dirty="0" smtClean="0"/>
              <a:t>PAC</a:t>
            </a:r>
            <a:endParaRPr lang="en-US" sz="1600" dirty="0"/>
          </a:p>
          <a:p>
            <a:pPr>
              <a:lnSpc>
                <a:spcPct val="165000"/>
              </a:lnSpc>
            </a:pPr>
            <a:r>
              <a:rPr lang="en-US" sz="1600" dirty="0" smtClean="0"/>
              <a:t>CAL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Davies</a:t>
            </a:r>
          </a:p>
          <a:p>
            <a:pPr>
              <a:lnSpc>
                <a:spcPct val="165000"/>
              </a:lnSpc>
            </a:pPr>
            <a:r>
              <a:rPr lang="en-US" sz="1600" dirty="0"/>
              <a:t>633 Folsom</a:t>
            </a:r>
          </a:p>
          <a:p>
            <a:pPr>
              <a:lnSpc>
                <a:spcPct val="165000"/>
              </a:lnSpc>
            </a:pPr>
            <a:r>
              <a:rPr lang="en-US" sz="1600" dirty="0" smtClean="0"/>
              <a:t>Library</a:t>
            </a:r>
          </a:p>
        </p:txBody>
      </p:sp>
      <p:sp>
        <p:nvSpPr>
          <p:cNvPr id="95" name="Rounded Rectangle 4"/>
          <p:cNvSpPr/>
          <p:nvPr/>
        </p:nvSpPr>
        <p:spPr>
          <a:xfrm>
            <a:off x="215283" y="3204649"/>
            <a:ext cx="255344" cy="3228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68580" rIns="0" bIns="68580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2399783" y="4620006"/>
            <a:ext cx="2194560" cy="557784"/>
            <a:chOff x="1441" y="1513"/>
            <a:chExt cx="2949810" cy="861089"/>
          </a:xfrm>
        </p:grpSpPr>
        <p:sp>
          <p:nvSpPr>
            <p:cNvPr id="131" name="Rounded Rectangle 130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5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Imaging Services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4676277" y="3554999"/>
            <a:ext cx="2194560" cy="557784"/>
            <a:chOff x="1441" y="2149"/>
            <a:chExt cx="2949810" cy="644846"/>
          </a:xfrm>
        </p:grpSpPr>
        <p:sp>
          <p:nvSpPr>
            <p:cNvPr id="137" name="Rounded Rectangle 136"/>
            <p:cNvSpPr/>
            <p:nvPr/>
          </p:nvSpPr>
          <p:spPr>
            <a:xfrm>
              <a:off x="1441" y="2149"/>
              <a:ext cx="2949810" cy="644846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Rounded Rectangle 4"/>
            <p:cNvSpPr/>
            <p:nvPr/>
          </p:nvSpPr>
          <p:spPr>
            <a:xfrm>
              <a:off x="20328" y="21036"/>
              <a:ext cx="2912036" cy="607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Outpatient Lab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385732" y="3548373"/>
            <a:ext cx="2194560" cy="557784"/>
            <a:chOff x="1441" y="1751"/>
            <a:chExt cx="2949810" cy="870861"/>
          </a:xfrm>
        </p:grpSpPr>
        <p:sp>
          <p:nvSpPr>
            <p:cNvPr id="140" name="Rounded Rectangle 139"/>
            <p:cNvSpPr/>
            <p:nvPr/>
          </p:nvSpPr>
          <p:spPr>
            <a:xfrm>
              <a:off x="1441" y="1751"/>
              <a:ext cx="2949810" cy="87086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4" name="Rounded Rectangle 4"/>
            <p:cNvSpPr/>
            <p:nvPr/>
          </p:nvSpPr>
          <p:spPr>
            <a:xfrm>
              <a:off x="26948" y="27258"/>
              <a:ext cx="2898796" cy="819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Imaging </a:t>
              </a:r>
              <a:r>
                <a:rPr lang="en-US" dirty="0" smtClean="0"/>
                <a:t>Services</a:t>
              </a:r>
              <a:endParaRPr lang="en-US" dirty="0"/>
            </a:p>
          </p:txBody>
        </p:sp>
      </p:grpSp>
      <p:sp>
        <p:nvSpPr>
          <p:cNvPr id="145" name="1912"/>
          <p:cNvSpPr txBox="1"/>
          <p:nvPr/>
        </p:nvSpPr>
        <p:spPr>
          <a:xfrm>
            <a:off x="2408648" y="4164967"/>
            <a:ext cx="190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1375 Sutter</a:t>
            </a:r>
            <a:endParaRPr lang="en-US" dirty="0">
              <a:solidFill>
                <a:srgbClr val="0288A8"/>
              </a:solidFill>
            </a:endParaRPr>
          </a:p>
        </p:txBody>
      </p:sp>
      <p:sp>
        <p:nvSpPr>
          <p:cNvPr id="146" name="Hartz"/>
          <p:cNvSpPr txBox="1"/>
          <p:nvPr/>
        </p:nvSpPr>
        <p:spPr>
          <a:xfrm>
            <a:off x="2385732" y="3093334"/>
            <a:ext cx="2416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3838 California</a:t>
            </a:r>
            <a:endParaRPr lang="en-US" sz="1400" dirty="0">
              <a:solidFill>
                <a:srgbClr val="0288A8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4676277" y="4626632"/>
            <a:ext cx="2194560" cy="557784"/>
            <a:chOff x="3036257" y="1514"/>
            <a:chExt cx="2597876" cy="559384"/>
          </a:xfrm>
        </p:grpSpPr>
        <p:sp>
          <p:nvSpPr>
            <p:cNvPr id="155" name="Rounded Rectangle 154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6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Outpatient </a:t>
              </a:r>
              <a:r>
                <a:rPr lang="en-US" dirty="0" smtClean="0"/>
                <a:t>Lab</a:t>
              </a:r>
              <a:endParaRPr lang="en-US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385732" y="2449390"/>
            <a:ext cx="2194560" cy="557784"/>
            <a:chOff x="1441" y="2149"/>
            <a:chExt cx="2949810" cy="644846"/>
          </a:xfrm>
        </p:grpSpPr>
        <p:sp>
          <p:nvSpPr>
            <p:cNvPr id="158" name="Rounded Rectangle 157"/>
            <p:cNvSpPr/>
            <p:nvPr/>
          </p:nvSpPr>
          <p:spPr>
            <a:xfrm>
              <a:off x="1441" y="2149"/>
              <a:ext cx="2949810" cy="644846"/>
            </a:xfrm>
            <a:prstGeom prst="roundRect">
              <a:avLst>
                <a:gd name="adj" fmla="val 10000"/>
              </a:avLst>
            </a:prstGeom>
            <a:solidFill>
              <a:srgbClr val="9C7DB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9" name="Rounded Rectangle 4"/>
            <p:cNvSpPr/>
            <p:nvPr/>
          </p:nvSpPr>
          <p:spPr>
            <a:xfrm>
              <a:off x="20328" y="21036"/>
              <a:ext cx="2912036" cy="607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Quality Development Promotion Office</a:t>
              </a:r>
              <a:endParaRPr lang="en-US" sz="1800" kern="12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385732" y="1839422"/>
            <a:ext cx="2194560" cy="557784"/>
            <a:chOff x="1441" y="1751"/>
            <a:chExt cx="2949810" cy="870861"/>
          </a:xfrm>
        </p:grpSpPr>
        <p:sp>
          <p:nvSpPr>
            <p:cNvPr id="161" name="Rounded Rectangle 160"/>
            <p:cNvSpPr/>
            <p:nvPr/>
          </p:nvSpPr>
          <p:spPr>
            <a:xfrm>
              <a:off x="1441" y="1751"/>
              <a:ext cx="2949810" cy="870861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Rounded Rectangle 4"/>
            <p:cNvSpPr/>
            <p:nvPr/>
          </p:nvSpPr>
          <p:spPr>
            <a:xfrm>
              <a:off x="26948" y="27258"/>
              <a:ext cx="2898796" cy="8198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Admin / </a:t>
              </a:r>
              <a:br>
                <a:rPr lang="en-US" sz="1800" kern="1200" dirty="0" smtClean="0"/>
              </a:br>
              <a:r>
                <a:rPr lang="en-US" sz="1800" kern="1200" dirty="0" smtClean="0"/>
                <a:t>Care Coordination</a:t>
              </a:r>
              <a:endParaRPr lang="en-US" sz="1800" kern="12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82438" y="1839422"/>
            <a:ext cx="2194560" cy="557784"/>
            <a:chOff x="3036257" y="1514"/>
            <a:chExt cx="2597876" cy="559384"/>
          </a:xfrm>
        </p:grpSpPr>
        <p:sp>
          <p:nvSpPr>
            <p:cNvPr id="164" name="Rounded Rectangle 163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9C7DB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5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Spiritual Care / Chaplains</a:t>
              </a:r>
              <a:endParaRPr lang="en-US" dirty="0"/>
            </a:p>
          </p:txBody>
        </p:sp>
      </p:grpSp>
      <p:sp>
        <p:nvSpPr>
          <p:cNvPr id="166" name="Hartz"/>
          <p:cNvSpPr txBox="1"/>
          <p:nvPr/>
        </p:nvSpPr>
        <p:spPr>
          <a:xfrm>
            <a:off x="2385732" y="1435004"/>
            <a:ext cx="4457681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1625 Van Ness Ave.</a:t>
            </a:r>
            <a:endParaRPr lang="en-US" sz="1400" dirty="0">
              <a:solidFill>
                <a:srgbClr val="0288A8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399783" y="5719056"/>
            <a:ext cx="2194560" cy="557784"/>
            <a:chOff x="1441" y="1513"/>
            <a:chExt cx="2949810" cy="861089"/>
          </a:xfrm>
        </p:grpSpPr>
        <p:sp>
          <p:nvSpPr>
            <p:cNvPr id="50" name="Rounded Rectangle 49"/>
            <p:cNvSpPr/>
            <p:nvPr/>
          </p:nvSpPr>
          <p:spPr>
            <a:xfrm>
              <a:off x="1441" y="1513"/>
              <a:ext cx="2949810" cy="861089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/>
            <p:nvPr/>
          </p:nvSpPr>
          <p:spPr>
            <a:xfrm>
              <a:off x="26661" y="26734"/>
              <a:ext cx="2899370" cy="8106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Imaging Services</a:t>
              </a:r>
            </a:p>
          </p:txBody>
        </p:sp>
      </p:grpSp>
      <p:sp>
        <p:nvSpPr>
          <p:cNvPr id="52" name="1912"/>
          <p:cNvSpPr txBox="1"/>
          <p:nvPr/>
        </p:nvSpPr>
        <p:spPr>
          <a:xfrm>
            <a:off x="2408648" y="5264017"/>
            <a:ext cx="270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88A8"/>
                </a:solidFill>
              </a:rPr>
              <a:t>2100 Webster</a:t>
            </a:r>
            <a:endParaRPr lang="en-US" dirty="0">
              <a:solidFill>
                <a:srgbClr val="0288A8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76277" y="5708573"/>
            <a:ext cx="2194560" cy="557784"/>
            <a:chOff x="3036257" y="1514"/>
            <a:chExt cx="2597876" cy="559384"/>
          </a:xfrm>
        </p:grpSpPr>
        <p:sp>
          <p:nvSpPr>
            <p:cNvPr id="54" name="Rounded Rectangle 53"/>
            <p:cNvSpPr/>
            <p:nvPr/>
          </p:nvSpPr>
          <p:spPr>
            <a:xfrm>
              <a:off x="3036257" y="1514"/>
              <a:ext cx="2597876" cy="559384"/>
            </a:xfrm>
            <a:prstGeom prst="roundRect">
              <a:avLst>
                <a:gd name="adj" fmla="val 10000"/>
              </a:avLst>
            </a:prstGeom>
            <a:solidFill>
              <a:srgbClr val="0288A8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Rounded Rectangle 4"/>
            <p:cNvSpPr/>
            <p:nvPr/>
          </p:nvSpPr>
          <p:spPr>
            <a:xfrm>
              <a:off x="3052641" y="17898"/>
              <a:ext cx="2565108" cy="5266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68580" rIns="0" bIns="6858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Outpatient </a:t>
              </a:r>
              <a:r>
                <a:rPr lang="en-US" dirty="0" smtClean="0"/>
                <a:t>Lab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978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Pho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7" r="27882"/>
          <a:stretch/>
        </p:blipFill>
        <p:spPr bwMode="auto">
          <a:xfrm>
            <a:off x="4471516" y="0"/>
            <a:ext cx="771713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White Transparent Grad"/>
          <p:cNvSpPr/>
          <p:nvPr/>
        </p:nvSpPr>
        <p:spPr>
          <a:xfrm>
            <a:off x="4421333" y="0"/>
            <a:ext cx="7767314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78000"/>
                </a:schemeClr>
              </a:gs>
              <a:gs pos="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91175" y="1471125"/>
            <a:ext cx="5259459" cy="2777318"/>
          </a:xfrm>
        </p:spPr>
        <p:txBody>
          <a:bodyPr/>
          <a:lstStyle/>
          <a:p>
            <a:r>
              <a:rPr lang="en-US" dirty="0" smtClean="0"/>
              <a:t>As of August 25</a:t>
            </a:r>
            <a:r>
              <a:rPr lang="en-US" baseline="30000" dirty="0" smtClean="0"/>
              <a:t>th</a:t>
            </a:r>
            <a:r>
              <a:rPr lang="en-US" dirty="0" smtClean="0"/>
              <a:t> XXXXXXXXX </a:t>
            </a:r>
            <a:br>
              <a:rPr lang="en-US" dirty="0" smtClean="0"/>
            </a:br>
            <a:r>
              <a:rPr lang="en-US" dirty="0" smtClean="0"/>
              <a:t>will be located in the:</a:t>
            </a:r>
            <a:br>
              <a:rPr lang="en-US" dirty="0" smtClean="0"/>
            </a:br>
            <a:endParaRPr lang="en-US" sz="1050" dirty="0" smtClean="0"/>
          </a:p>
          <a:p>
            <a:r>
              <a:rPr lang="en-US" dirty="0" smtClean="0"/>
              <a:t>1912 Building</a:t>
            </a:r>
            <a:br>
              <a:rPr lang="en-US" dirty="0" smtClean="0"/>
            </a:br>
            <a:r>
              <a:rPr lang="en-US" dirty="0" smtClean="0"/>
              <a:t>Floor X, </a:t>
            </a:r>
            <a:br>
              <a:rPr lang="en-US" dirty="0" smtClean="0"/>
            </a:br>
            <a:r>
              <a:rPr lang="en-US" dirty="0" smtClean="0"/>
              <a:t>Room XXX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1174" y="363416"/>
            <a:ext cx="5357935" cy="1080721"/>
          </a:xfrm>
        </p:spPr>
        <p:txBody>
          <a:bodyPr/>
          <a:lstStyle/>
          <a:p>
            <a:r>
              <a:rPr lang="en-US" dirty="0" smtClean="0"/>
              <a:t>We’re Moving</a:t>
            </a:r>
            <a:endParaRPr lang="en-US" dirty="0"/>
          </a:p>
        </p:txBody>
      </p:sp>
      <p:pic>
        <p:nvPicPr>
          <p:cNvPr id="1028" name="Picture 4" descr="St. Luke's Campus Map (Addresses are in Text Description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 bwMode="auto">
          <a:xfrm>
            <a:off x="5592855" y="363416"/>
            <a:ext cx="4762500" cy="575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5312" y="3559127"/>
            <a:ext cx="1550700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1912 Building</a:t>
            </a:r>
            <a:endParaRPr lang="en-US" dirty="0"/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 flipV="1">
            <a:off x="9200271" y="3742006"/>
            <a:ext cx="1305041" cy="178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6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Pho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7" r="27882"/>
          <a:stretch/>
        </p:blipFill>
        <p:spPr bwMode="auto">
          <a:xfrm>
            <a:off x="4471516" y="0"/>
            <a:ext cx="771713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White Transparent Grad"/>
          <p:cNvSpPr/>
          <p:nvPr/>
        </p:nvSpPr>
        <p:spPr>
          <a:xfrm>
            <a:off x="4421333" y="0"/>
            <a:ext cx="7767314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78000"/>
                </a:schemeClr>
              </a:gs>
              <a:gs pos="0">
                <a:schemeClr val="bg1"/>
              </a:gs>
              <a:gs pos="100000">
                <a:schemeClr val="bg1">
                  <a:alpha val="6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91175" y="1471125"/>
            <a:ext cx="5259459" cy="2777318"/>
          </a:xfrm>
        </p:spPr>
        <p:txBody>
          <a:bodyPr/>
          <a:lstStyle/>
          <a:p>
            <a:r>
              <a:rPr lang="en-US" dirty="0" smtClean="0"/>
              <a:t>As of August 25</a:t>
            </a:r>
            <a:r>
              <a:rPr lang="en-US" baseline="30000" dirty="0" smtClean="0"/>
              <a:t>th</a:t>
            </a:r>
            <a:r>
              <a:rPr lang="en-US" dirty="0" smtClean="0"/>
              <a:t> XXXXXXXXX </a:t>
            </a:r>
            <a:br>
              <a:rPr lang="en-US" dirty="0" smtClean="0"/>
            </a:br>
            <a:r>
              <a:rPr lang="en-US" dirty="0" smtClean="0"/>
              <a:t>will be located in the:</a:t>
            </a:r>
            <a:br>
              <a:rPr lang="en-US" dirty="0" smtClean="0"/>
            </a:br>
            <a:endParaRPr lang="en-US" sz="1050" dirty="0" smtClean="0"/>
          </a:p>
          <a:p>
            <a:r>
              <a:rPr lang="en-US" dirty="0" smtClean="0"/>
              <a:t>1957 Building</a:t>
            </a:r>
            <a:br>
              <a:rPr lang="en-US" dirty="0" smtClean="0"/>
            </a:br>
            <a:r>
              <a:rPr lang="en-US" dirty="0" smtClean="0"/>
              <a:t>Floor X, </a:t>
            </a:r>
            <a:br>
              <a:rPr lang="en-US" dirty="0" smtClean="0"/>
            </a:br>
            <a:r>
              <a:rPr lang="en-US" dirty="0" smtClean="0"/>
              <a:t>Room XXX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1174" y="363416"/>
            <a:ext cx="5357935" cy="1080721"/>
          </a:xfrm>
        </p:spPr>
        <p:txBody>
          <a:bodyPr/>
          <a:lstStyle/>
          <a:p>
            <a:r>
              <a:rPr lang="en-US" dirty="0" smtClean="0"/>
              <a:t>We’re Moving</a:t>
            </a:r>
            <a:endParaRPr lang="en-US" dirty="0"/>
          </a:p>
        </p:txBody>
      </p:sp>
      <p:pic>
        <p:nvPicPr>
          <p:cNvPr id="1028" name="Picture 4" descr="St. Luke's Campus Map (Addresses are in Text Description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 bwMode="auto">
          <a:xfrm>
            <a:off x="5592855" y="363416"/>
            <a:ext cx="4762500" cy="575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75878" y="2757269"/>
            <a:ext cx="1550700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1957 Building</a:t>
            </a:r>
            <a:endParaRPr lang="en-US" dirty="0"/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 flipH="1" flipV="1">
            <a:off x="9383151" y="2926080"/>
            <a:ext cx="1092727" cy="1585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5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58" r="30758"/>
          <a:stretch/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pic>
        <p:nvPicPr>
          <p:cNvPr id="6" name="gmaps" hidden="1"/>
          <p:cNvPicPr>
            <a:picLocks noChangeAspect="1"/>
          </p:cNvPicPr>
          <p:nvPr/>
        </p:nvPicPr>
        <p:blipFill rotWithShape="1">
          <a:blip r:embed="rId4"/>
          <a:srcRect l="26764" r="10237"/>
          <a:stretch/>
        </p:blipFill>
        <p:spPr>
          <a:xfrm>
            <a:off x="222153" y="-290288"/>
            <a:ext cx="7840319" cy="7778098"/>
          </a:xfrm>
          <a:prstGeom prst="rect">
            <a:avLst/>
          </a:prstGeom>
        </p:spPr>
      </p:pic>
      <p:sp>
        <p:nvSpPr>
          <p:cNvPr id="34" name="Green Sidebar"/>
          <p:cNvSpPr/>
          <p:nvPr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  <p:sp>
        <p:nvSpPr>
          <p:cNvPr id="30" name="White Transparent Grad"/>
          <p:cNvSpPr/>
          <p:nvPr/>
        </p:nvSpPr>
        <p:spPr>
          <a:xfrm>
            <a:off x="3559127" y="0"/>
            <a:ext cx="5292130" cy="6858000"/>
          </a:xfrm>
          <a:prstGeom prst="rect">
            <a:avLst/>
          </a:prstGeom>
          <a:gradFill flip="none" rotWithShape="1">
            <a:gsLst>
              <a:gs pos="7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C Text"/>
          <p:cNvSpPr/>
          <p:nvPr/>
        </p:nvSpPr>
        <p:spPr>
          <a:xfrm>
            <a:off x="7987553" y="1667390"/>
            <a:ext cx="1680990" cy="25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 Campus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PAC dot"/>
          <p:cNvSpPr/>
          <p:nvPr/>
        </p:nvSpPr>
        <p:spPr>
          <a:xfrm>
            <a:off x="9064876" y="2120561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46" name="Cal Hospital" hidden="1"/>
          <p:cNvSpPr/>
          <p:nvPr/>
        </p:nvSpPr>
        <p:spPr>
          <a:xfrm>
            <a:off x="7475068" y="2247696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8" name="CAL Text" hidden="1"/>
          <p:cNvSpPr/>
          <p:nvPr/>
        </p:nvSpPr>
        <p:spPr>
          <a:xfrm>
            <a:off x="6501646" y="2427352"/>
            <a:ext cx="1680990" cy="25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 Campus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VNC Text" hidden="1"/>
          <p:cNvSpPr/>
          <p:nvPr/>
        </p:nvSpPr>
        <p:spPr>
          <a:xfrm>
            <a:off x="9778146" y="2340149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Van 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VNC Dot" hidden="1"/>
          <p:cNvSpPr/>
          <p:nvPr/>
        </p:nvSpPr>
        <p:spPr>
          <a:xfrm>
            <a:off x="9712253" y="2598274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50" name="Davies Text" hidden="1"/>
          <p:cNvSpPr/>
          <p:nvPr/>
        </p:nvSpPr>
        <p:spPr>
          <a:xfrm>
            <a:off x="7772512" y="3910644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Davies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Davies Dot" hidden="1"/>
          <p:cNvSpPr/>
          <p:nvPr/>
        </p:nvSpPr>
        <p:spPr>
          <a:xfrm>
            <a:off x="8851256" y="3977748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51" name="MBC Text"/>
          <p:cNvSpPr/>
          <p:nvPr/>
        </p:nvSpPr>
        <p:spPr>
          <a:xfrm>
            <a:off x="9778146" y="5345018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Mission Bernal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MBC dot"/>
          <p:cNvSpPr/>
          <p:nvPr/>
        </p:nvSpPr>
        <p:spPr>
          <a:xfrm>
            <a:off x="9686401" y="5648388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31" name="Text Placeholder 6"/>
          <p:cNvSpPr txBox="1">
            <a:spLocks/>
          </p:cNvSpPr>
          <p:nvPr/>
        </p:nvSpPr>
        <p:spPr>
          <a:xfrm>
            <a:off x="691175" y="1471125"/>
            <a:ext cx="5259459" cy="27773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of August 25</a:t>
            </a:r>
            <a:r>
              <a:rPr lang="en-US" baseline="30000" dirty="0" smtClean="0"/>
              <a:t>th</a:t>
            </a:r>
            <a:r>
              <a:rPr lang="en-US" dirty="0" smtClean="0"/>
              <a:t> Cardiac Rehab </a:t>
            </a:r>
            <a:br>
              <a:rPr lang="en-US" dirty="0" smtClean="0"/>
            </a:br>
            <a:r>
              <a:rPr lang="en-US" dirty="0" smtClean="0"/>
              <a:t>will be located at Mission Bernal Campus in the:</a:t>
            </a:r>
            <a:br>
              <a:rPr lang="en-US" dirty="0" smtClean="0"/>
            </a:br>
            <a:endParaRPr lang="en-US" sz="1050" dirty="0" smtClean="0"/>
          </a:p>
          <a:p>
            <a:r>
              <a:rPr lang="en-US" dirty="0" err="1" smtClean="0"/>
              <a:t>Monteagle</a:t>
            </a:r>
            <a:r>
              <a:rPr lang="en-US" dirty="0" smtClean="0"/>
              <a:t> Building</a:t>
            </a:r>
            <a:br>
              <a:rPr lang="en-US" dirty="0" smtClean="0"/>
            </a:br>
            <a:r>
              <a:rPr lang="en-US" dirty="0" smtClean="0"/>
              <a:t>Floor X, </a:t>
            </a:r>
            <a:br>
              <a:rPr lang="en-US" dirty="0" smtClean="0"/>
            </a:br>
            <a:r>
              <a:rPr lang="en-US" dirty="0" smtClean="0"/>
              <a:t>Room XXX</a:t>
            </a:r>
            <a:endParaRPr lang="en-US" dirty="0"/>
          </a:p>
        </p:txBody>
      </p:sp>
      <p:sp>
        <p:nvSpPr>
          <p:cNvPr id="32" name="Title 7"/>
          <p:cNvSpPr txBox="1">
            <a:spLocks/>
          </p:cNvSpPr>
          <p:nvPr/>
        </p:nvSpPr>
        <p:spPr>
          <a:xfrm>
            <a:off x="691174" y="363416"/>
            <a:ext cx="5357935" cy="1080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AA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We’re Moving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4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4" y="61417"/>
            <a:ext cx="11124872" cy="67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p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r="-6154"/>
          <a:stretch/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  <p:sp>
        <p:nvSpPr>
          <p:cNvPr id="35" name="White Transparent Grad"/>
          <p:cNvSpPr/>
          <p:nvPr/>
        </p:nvSpPr>
        <p:spPr>
          <a:xfrm>
            <a:off x="7938533" y="0"/>
            <a:ext cx="3643867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maps" hidden="1"/>
          <p:cNvPicPr>
            <a:picLocks noChangeAspect="1"/>
          </p:cNvPicPr>
          <p:nvPr/>
        </p:nvPicPr>
        <p:blipFill rotWithShape="1">
          <a:blip r:embed="rId4"/>
          <a:srcRect l="26764" r="10237"/>
          <a:stretch/>
        </p:blipFill>
        <p:spPr>
          <a:xfrm>
            <a:off x="222153" y="-290288"/>
            <a:ext cx="7840319" cy="77780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3809" y="0"/>
            <a:ext cx="4142918" cy="6858001"/>
          </a:xfrm>
          <a:prstGeom prst="rect">
            <a:avLst/>
          </a:prstGeom>
          <a:solidFill>
            <a:srgbClr val="00AAA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640080" rIns="0" numCol="1" spcCol="182880" rtlCol="0" anchor="t" anchorCtr="0"/>
          <a:lstStyle/>
          <a:p>
            <a:r>
              <a:rPr lang="en-US" b="1" dirty="0" smtClean="0">
                <a:latin typeface="+mj-lt"/>
              </a:rPr>
              <a:t>B: BART Civic Center to PAC</a:t>
            </a:r>
          </a:p>
          <a:p>
            <a:r>
              <a:rPr lang="en-US" sz="1400" dirty="0" smtClean="0"/>
              <a:t>Every 10min AM/PM</a:t>
            </a:r>
          </a:p>
          <a:p>
            <a:r>
              <a:rPr lang="en-US" sz="1400" dirty="0" smtClean="0"/>
              <a:t>Every 30min Midday</a:t>
            </a:r>
          </a:p>
          <a:p>
            <a:endParaRPr lang="en-US" sz="600" dirty="0" smtClean="0"/>
          </a:p>
          <a:p>
            <a:r>
              <a:rPr lang="en-US" b="1" dirty="0" smtClean="0">
                <a:latin typeface="+mj-lt"/>
              </a:rPr>
              <a:t>C: CAL to PAC</a:t>
            </a:r>
          </a:p>
          <a:p>
            <a:r>
              <a:rPr lang="en-US" sz="1400" dirty="0" smtClean="0"/>
              <a:t>30min</a:t>
            </a:r>
          </a:p>
          <a:p>
            <a:endParaRPr lang="en-US" sz="600" dirty="0"/>
          </a:p>
          <a:p>
            <a:r>
              <a:rPr lang="en-US" b="1" dirty="0" smtClean="0">
                <a:latin typeface="+mj-lt"/>
              </a:rPr>
              <a:t>D: DAVIES to PAC</a:t>
            </a:r>
          </a:p>
          <a:p>
            <a:r>
              <a:rPr lang="en-US" sz="1400" dirty="0" smtClean="0"/>
              <a:t>30min</a:t>
            </a:r>
          </a:p>
          <a:p>
            <a:endParaRPr lang="en-US" sz="600" dirty="0" smtClean="0"/>
          </a:p>
          <a:p>
            <a:r>
              <a:rPr lang="en-US" b="1" dirty="0" smtClean="0">
                <a:latin typeface="Arial (Headings)"/>
              </a:rPr>
              <a:t>K: Kabuki Hotel to PAC</a:t>
            </a:r>
          </a:p>
          <a:p>
            <a:r>
              <a:rPr lang="en-US" sz="1400" dirty="0" smtClean="0"/>
              <a:t>20min</a:t>
            </a:r>
          </a:p>
          <a:p>
            <a:endParaRPr lang="en-US" sz="600" dirty="0"/>
          </a:p>
          <a:p>
            <a:r>
              <a:rPr lang="en-US" b="1" dirty="0" smtClean="0">
                <a:latin typeface="+mj-lt"/>
              </a:rPr>
              <a:t>MB: MB to DAVIES</a:t>
            </a:r>
          </a:p>
          <a:p>
            <a:r>
              <a:rPr lang="en-US" sz="1400" dirty="0" smtClean="0"/>
              <a:t>30min</a:t>
            </a:r>
          </a:p>
          <a:p>
            <a:endParaRPr lang="en-US" sz="600" dirty="0" smtClean="0"/>
          </a:p>
          <a:p>
            <a:r>
              <a:rPr lang="en-US" b="1" dirty="0" smtClean="0">
                <a:latin typeface="+mj-lt"/>
              </a:rPr>
              <a:t>JC: JAPANTOWN to PAC</a:t>
            </a:r>
            <a:endParaRPr lang="en-US" b="1" dirty="0">
              <a:latin typeface="+mj-lt"/>
            </a:endParaRPr>
          </a:p>
          <a:p>
            <a:r>
              <a:rPr lang="en-US" sz="1400" dirty="0" smtClean="0"/>
              <a:t>10min AM/PM</a:t>
            </a:r>
          </a:p>
          <a:p>
            <a:endParaRPr lang="en-US" sz="600" dirty="0"/>
          </a:p>
          <a:p>
            <a:r>
              <a:rPr lang="en-US" b="1" dirty="0" smtClean="0">
                <a:latin typeface="+mj-lt"/>
              </a:rPr>
              <a:t>GG: Geary Garage to CAL</a:t>
            </a:r>
          </a:p>
          <a:p>
            <a:r>
              <a:rPr lang="en-US" sz="1400" dirty="0" smtClean="0"/>
              <a:t>20min AM/PM</a:t>
            </a:r>
          </a:p>
          <a:p>
            <a:endParaRPr lang="en-US" sz="600" dirty="0"/>
          </a:p>
          <a:p>
            <a:r>
              <a:rPr lang="en-US" b="1" dirty="0" smtClean="0">
                <a:latin typeface="+mj-lt"/>
              </a:rPr>
              <a:t>SAC: BART Civic Center to 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1825 Sacramento</a:t>
            </a:r>
          </a:p>
          <a:p>
            <a:r>
              <a:rPr lang="en-US" sz="1400" dirty="0" smtClean="0"/>
              <a:t>30min PM Only</a:t>
            </a:r>
          </a:p>
          <a:p>
            <a:endParaRPr lang="en-US" sz="600" dirty="0" smtClean="0"/>
          </a:p>
          <a:p>
            <a:r>
              <a:rPr lang="en-US" b="1" dirty="0" smtClean="0">
                <a:latin typeface="+mj-lt"/>
              </a:rPr>
              <a:t>MB24: MB to BART 24</a:t>
            </a:r>
            <a:r>
              <a:rPr lang="en-US" b="1" baseline="30000" dirty="0" smtClean="0">
                <a:latin typeface="+mj-lt"/>
              </a:rPr>
              <a:t>th</a:t>
            </a:r>
            <a:r>
              <a:rPr lang="en-US" b="1" dirty="0" smtClean="0">
                <a:latin typeface="+mj-lt"/>
              </a:rPr>
              <a:t> Mission</a:t>
            </a:r>
          </a:p>
          <a:p>
            <a:r>
              <a:rPr lang="en-US" sz="1400" dirty="0" smtClean="0"/>
              <a:t>30min</a:t>
            </a:r>
            <a:endParaRPr lang="en-US" sz="1400" dirty="0"/>
          </a:p>
          <a:p>
            <a:endParaRPr lang="en-US" b="1" dirty="0" smtClean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062473" y="115888"/>
            <a:ext cx="4158987" cy="566737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Shuttles 2018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4" name="Green Sidebar"/>
          <p:cNvSpPr/>
          <p:nvPr/>
        </p:nvSpPr>
        <p:spPr>
          <a:xfrm>
            <a:off x="0" y="0"/>
            <a:ext cx="106878" cy="68580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 smtClean="0"/>
              <a:t>              </a:t>
            </a:r>
            <a:endParaRPr lang="en-US" baseline="-25000" dirty="0"/>
          </a:p>
        </p:txBody>
      </p:sp>
      <p:cxnSp>
        <p:nvCxnSpPr>
          <p:cNvPr id="9" name="Elbow Connector 8"/>
          <p:cNvCxnSpPr>
            <a:stCxn id="40" idx="0"/>
            <a:endCxn id="46" idx="2"/>
          </p:cNvCxnSpPr>
          <p:nvPr/>
        </p:nvCxnSpPr>
        <p:spPr>
          <a:xfrm rot="5400000" flipH="1" flipV="1">
            <a:off x="2283752" y="2027034"/>
            <a:ext cx="428895" cy="1034813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46" idx="6"/>
          </p:cNvCxnSpPr>
          <p:nvPr/>
        </p:nvCxnSpPr>
        <p:spPr>
          <a:xfrm flipV="1">
            <a:off x="3180198" y="2205699"/>
            <a:ext cx="1486975" cy="124293"/>
          </a:xfrm>
          <a:prstGeom prst="bentConnector3">
            <a:avLst>
              <a:gd name="adj1" fmla="val 10014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>
            <a:off x="3701516" y="3066525"/>
            <a:ext cx="1779056" cy="216312"/>
          </a:xfrm>
          <a:prstGeom prst="bentConnector3">
            <a:avLst>
              <a:gd name="adj1" fmla="val 6509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9" idx="0"/>
            <a:endCxn id="53" idx="5"/>
          </p:cNvCxnSpPr>
          <p:nvPr/>
        </p:nvCxnSpPr>
        <p:spPr>
          <a:xfrm rot="16200000" flipV="1">
            <a:off x="4684511" y="2322441"/>
            <a:ext cx="232041" cy="109257"/>
          </a:xfrm>
          <a:prstGeom prst="bentConnector3">
            <a:avLst>
              <a:gd name="adj1" fmla="val 94277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643220" y="3086911"/>
            <a:ext cx="220580" cy="1908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316100" y="3277771"/>
            <a:ext cx="327119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5117695" y="2198752"/>
            <a:ext cx="198407" cy="11059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3" idx="6"/>
          </p:cNvCxnSpPr>
          <p:nvPr/>
        </p:nvCxnSpPr>
        <p:spPr>
          <a:xfrm flipH="1">
            <a:off x="4770006" y="2198752"/>
            <a:ext cx="347689" cy="41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54" idx="4"/>
          </p:cNvCxnSpPr>
          <p:nvPr/>
        </p:nvCxnSpPr>
        <p:spPr>
          <a:xfrm rot="16200000" flipH="1">
            <a:off x="4079172" y="4537257"/>
            <a:ext cx="1542687" cy="752851"/>
          </a:xfrm>
          <a:prstGeom prst="bentConnector3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6200000" flipH="1">
            <a:off x="5144489" y="2367602"/>
            <a:ext cx="966352" cy="472270"/>
          </a:xfrm>
          <a:prstGeom prst="bentConnector3">
            <a:avLst>
              <a:gd name="adj1" fmla="val 3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389222" y="2530287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57840" y="2012590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162931" y="1970152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175870" y="2427352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740859" y="2493090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866493" y="2758887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420504" y="5576778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162931" y="5820581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438573" y="1977099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254286" y="3835609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279019" y="4076923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849359" y="2198752"/>
            <a:ext cx="228600" cy="228600"/>
          </a:xfrm>
          <a:prstGeom prst="ellipse">
            <a:avLst/>
          </a:prstGeom>
          <a:solidFill>
            <a:srgbClr val="00AAA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P</a:t>
            </a:r>
            <a:endParaRPr lang="en-US" sz="1600" b="1" dirty="0">
              <a:latin typeface="+mj-lt"/>
            </a:endParaRPr>
          </a:p>
        </p:txBody>
      </p:sp>
      <p:sp>
        <p:nvSpPr>
          <p:cNvPr id="46" name="Cal Hospital"/>
          <p:cNvSpPr/>
          <p:nvPr/>
        </p:nvSpPr>
        <p:spPr>
          <a:xfrm>
            <a:off x="3015606" y="2247696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2184" y="2427352"/>
            <a:ext cx="1680990" cy="25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 Campus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28091" y="1667390"/>
            <a:ext cx="1680990" cy="253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 Campus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54309" y="2340149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Van 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313050" y="3910644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Davies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86999" y="5534395"/>
            <a:ext cx="1090232" cy="238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Mission Bernal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Cal Hospital"/>
          <p:cNvSpPr/>
          <p:nvPr/>
        </p:nvSpPr>
        <p:spPr>
          <a:xfrm>
            <a:off x="5252791" y="2598274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53" name="Cal Hospital"/>
          <p:cNvSpPr/>
          <p:nvPr/>
        </p:nvSpPr>
        <p:spPr>
          <a:xfrm>
            <a:off x="4605414" y="2120561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54" name="Cal Hospital"/>
          <p:cNvSpPr/>
          <p:nvPr/>
        </p:nvSpPr>
        <p:spPr>
          <a:xfrm>
            <a:off x="4391794" y="3977748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55" name="Cal Hospital"/>
          <p:cNvSpPr/>
          <p:nvPr/>
        </p:nvSpPr>
        <p:spPr>
          <a:xfrm>
            <a:off x="5203189" y="5636513"/>
            <a:ext cx="164592" cy="1645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baseline="-25000" dirty="0">
              <a:latin typeface="+mj-lt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187302" y="3086911"/>
            <a:ext cx="371711" cy="3533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B</a:t>
            </a:r>
            <a:endParaRPr lang="en-US" dirty="0">
              <a:latin typeface="+mj-lt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557971" y="4737019"/>
            <a:ext cx="560630" cy="3533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MB</a:t>
            </a:r>
            <a:endParaRPr lang="en-US" dirty="0">
              <a:latin typeface="+mj-lt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306356" y="3147905"/>
            <a:ext cx="388696" cy="3533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D</a:t>
            </a:r>
            <a:endParaRPr lang="en-US" dirty="0">
              <a:latin typeface="+mj-lt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667067" y="2139765"/>
            <a:ext cx="577986" cy="353325"/>
          </a:xfrm>
          <a:prstGeom prst="roundRect">
            <a:avLst/>
          </a:prstGeom>
          <a:solidFill>
            <a:srgbClr val="6683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GG</a:t>
            </a:r>
            <a:endParaRPr lang="en-US" dirty="0">
              <a:latin typeface="+mj-lt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616459" y="2139765"/>
            <a:ext cx="381730" cy="3533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C</a:t>
            </a:r>
            <a:endParaRPr lang="en-US" dirty="0">
              <a:latin typeface="+mj-lt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601417" y="2745417"/>
            <a:ext cx="516278" cy="35332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JC</a:t>
            </a:r>
            <a:endParaRPr lang="en-US" dirty="0">
              <a:latin typeface="+mj-l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78507" y="1887400"/>
            <a:ext cx="699202" cy="35332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SAC</a:t>
            </a:r>
            <a:endParaRPr lang="en-US" dirty="0">
              <a:latin typeface="+mj-lt"/>
            </a:endParaRPr>
          </a:p>
        </p:txBody>
      </p:sp>
      <p:cxnSp>
        <p:nvCxnSpPr>
          <p:cNvPr id="57" name="Elbow Connector 56"/>
          <p:cNvCxnSpPr/>
          <p:nvPr/>
        </p:nvCxnSpPr>
        <p:spPr>
          <a:xfrm rot="5400000">
            <a:off x="5093646" y="5286297"/>
            <a:ext cx="581967" cy="190060"/>
          </a:xfrm>
          <a:prstGeom prst="bentConnector3">
            <a:avLst>
              <a:gd name="adj1" fmla="val 85480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5333416" y="5180691"/>
            <a:ext cx="816876" cy="35332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MB24</a:t>
            </a:r>
            <a:endParaRPr lang="en-US" dirty="0"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51" y="2953784"/>
            <a:ext cx="262555" cy="26255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10" y="4870782"/>
            <a:ext cx="262555" cy="2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2982352" y="2504050"/>
            <a:ext cx="6457071" cy="2025748"/>
          </a:xfrm>
          <a:prstGeom prst="rightArrow">
            <a:avLst/>
          </a:prstGeom>
          <a:solidFill>
            <a:srgbClr val="00AA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Visitors This Way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1929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10800000">
            <a:off x="2982352" y="2504050"/>
            <a:ext cx="6457071" cy="2025748"/>
          </a:xfrm>
          <a:prstGeom prst="rightArrow">
            <a:avLst/>
          </a:prstGeom>
          <a:solidFill>
            <a:srgbClr val="00AA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42339" y="3224536"/>
            <a:ext cx="440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Visitors This </a:t>
            </a:r>
            <a:r>
              <a:rPr lang="en-US" sz="3200" b="1" dirty="0" smtClean="0">
                <a:solidFill>
                  <a:schemeClr val="bg1"/>
                </a:solidFill>
              </a:rPr>
              <a:t>Way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07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PC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18408</TotalTime>
  <Words>607</Words>
  <Application>Microsoft Office PowerPoint</Application>
  <PresentationFormat>Widescreen</PresentationFormat>
  <Paragraphs>256</Paragraphs>
  <Slides>21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(Headings)</vt:lpstr>
      <vt:lpstr>Calibri</vt:lpstr>
      <vt:lpstr>Minion Pro</vt:lpstr>
      <vt:lpstr>Times New Roman</vt:lpstr>
      <vt:lpstr>Office Theme</vt:lpstr>
      <vt:lpstr>Transition Packet</vt:lpstr>
      <vt:lpstr>We’re Moving</vt:lpstr>
      <vt:lpstr>We’re Moving</vt:lpstr>
      <vt:lpstr>We’re Moving</vt:lpstr>
      <vt:lpstr>PowerPoint Presentation</vt:lpstr>
      <vt:lpstr>PowerPoint Presentation</vt:lpstr>
      <vt:lpstr>Shuttles 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are hidden slides. </vt:lpstr>
      <vt:lpstr>2018 MBC Campus Programs</vt:lpstr>
      <vt:lpstr>MOB     Clinics</vt:lpstr>
      <vt:lpstr>2020 Future State</vt:lpstr>
      <vt:lpstr>2020 Future State Continued</vt:lpstr>
      <vt:lpstr>2020 Future State Continued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Gross, Eric</dc:creator>
  <cp:lastModifiedBy>Gross, Eric</cp:lastModifiedBy>
  <cp:revision>282</cp:revision>
  <cp:lastPrinted>2017-07-11T18:00:51Z</cp:lastPrinted>
  <dcterms:created xsi:type="dcterms:W3CDTF">2017-04-25T23:01:59Z</dcterms:created>
  <dcterms:modified xsi:type="dcterms:W3CDTF">2017-12-12T01:38:57Z</dcterms:modified>
  <cp:contentStatus>Post Hamila Notes</cp:contentStatus>
</cp:coreProperties>
</file>